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alsamiq Sans" panose="020B0604020202020204" charset="0"/>
      <p:regular r:id="rId11"/>
    </p:embeddedFont>
    <p:embeddedFont>
      <p:font typeface="Balsamiq Sans Bold" panose="020B0604020202020204" charset="0"/>
      <p:regular r:id="rId12"/>
    </p:embeddedFont>
    <p:embeddedFont>
      <p:font typeface="Cy Grotesk Key Bold" panose="020B0604020202020204" charset="0"/>
      <p:regular r:id="rId13"/>
    </p:embeddedFont>
    <p:embeddedFont>
      <p:font typeface="Lookpeach Font TH" panose="020B0604020202020204" charset="-34"/>
      <p:regular r:id="rId14"/>
    </p:embeddedFont>
    <p:embeddedFont>
      <p:font typeface="Lookpeach Font TH Bold" panose="020B0604020202020204" charset="-34"/>
      <p:regular r:id="rId15"/>
    </p:embeddedFont>
    <p:embeddedFont>
      <p:font typeface="Mango A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73"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30.svg"/><Relationship Id="rId7" Type="http://schemas.openxmlformats.org/officeDocument/2006/relationships/image" Target="../media/image2.svg"/><Relationship Id="rId12"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6.svg"/><Relationship Id="rId5" Type="http://schemas.openxmlformats.org/officeDocument/2006/relationships/image" Target="../media/image32.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svg"/><Relationship Id="rId1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8.svg"/><Relationship Id="rId3" Type="http://schemas.openxmlformats.org/officeDocument/2006/relationships/image" Target="../media/image42.svg"/><Relationship Id="rId7" Type="http://schemas.openxmlformats.org/officeDocument/2006/relationships/image" Target="../media/image44.svg"/><Relationship Id="rId12"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3" Type="http://schemas.openxmlformats.org/officeDocument/2006/relationships/image" Target="../media/image30.svg"/><Relationship Id="rId7" Type="http://schemas.openxmlformats.org/officeDocument/2006/relationships/image" Target="../media/image50.svg"/><Relationship Id="rId12"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4.svg"/><Relationship Id="rId7" Type="http://schemas.openxmlformats.org/officeDocument/2006/relationships/image" Target="../media/image20.sv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60.svg"/><Relationship Id="rId5" Type="http://schemas.openxmlformats.org/officeDocument/2006/relationships/image" Target="../media/image56.sv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8.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66.sv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20.svg"/><Relationship Id="rId3" Type="http://schemas.openxmlformats.org/officeDocument/2006/relationships/image" Target="../media/image30.svg"/><Relationship Id="rId7" Type="http://schemas.openxmlformats.org/officeDocument/2006/relationships/image" Target="../media/image74.svg"/><Relationship Id="rId12"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34.svg"/><Relationship Id="rId5" Type="http://schemas.openxmlformats.org/officeDocument/2006/relationships/image" Target="../media/image72.svg"/><Relationship Id="rId10" Type="http://schemas.openxmlformats.org/officeDocument/2006/relationships/image" Target="../media/image33.png"/><Relationship Id="rId4" Type="http://schemas.openxmlformats.org/officeDocument/2006/relationships/image" Target="../media/image71.png"/><Relationship Id="rId9" Type="http://schemas.openxmlformats.org/officeDocument/2006/relationships/image" Target="../media/image76.svg"/></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8.svg"/><Relationship Id="rId3" Type="http://schemas.openxmlformats.org/officeDocument/2006/relationships/image" Target="../media/image30.svg"/><Relationship Id="rId7" Type="http://schemas.openxmlformats.org/officeDocument/2006/relationships/image" Target="../media/image80.svg"/><Relationship Id="rId12"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56.svg"/><Relationship Id="rId5" Type="http://schemas.openxmlformats.org/officeDocument/2006/relationships/image" Target="../media/image78.svg"/><Relationship Id="rId15" Type="http://schemas.openxmlformats.org/officeDocument/2006/relationships/image" Target="../media/image84.svg"/><Relationship Id="rId10" Type="http://schemas.openxmlformats.org/officeDocument/2006/relationships/image" Target="../media/image55.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5992"/>
        </a:solidFill>
        <a:effectLst/>
      </p:bgPr>
    </p:bg>
    <p:spTree>
      <p:nvGrpSpPr>
        <p:cNvPr id="1" name=""/>
        <p:cNvGrpSpPr/>
        <p:nvPr/>
      </p:nvGrpSpPr>
      <p:grpSpPr>
        <a:xfrm>
          <a:off x="0" y="0"/>
          <a:ext cx="0" cy="0"/>
          <a:chOff x="0" y="0"/>
          <a:chExt cx="0" cy="0"/>
        </a:xfrm>
      </p:grpSpPr>
      <p:sp>
        <p:nvSpPr>
          <p:cNvPr id="19" name="Freeform 12">
            <a:extLst>
              <a:ext uri="{FF2B5EF4-FFF2-40B4-BE49-F238E27FC236}">
                <a16:creationId xmlns:a16="http://schemas.microsoft.com/office/drawing/2014/main" id="{DE592C7B-BB4B-9B81-06AE-2D7283A27701}"/>
              </a:ext>
            </a:extLst>
          </p:cNvPr>
          <p:cNvSpPr/>
          <p:nvPr/>
        </p:nvSpPr>
        <p:spPr>
          <a:xfrm>
            <a:off x="10734335" y="7494874"/>
            <a:ext cx="4032877" cy="740082"/>
          </a:xfrm>
          <a:custGeom>
            <a:avLst/>
            <a:gdLst/>
            <a:ahLst/>
            <a:cxnLst/>
            <a:rect l="l" t="t" r="r" b="b"/>
            <a:pathLst>
              <a:path w="1062157" h="175130">
                <a:moveTo>
                  <a:pt x="87565" y="0"/>
                </a:moveTo>
                <a:lnTo>
                  <a:pt x="974592" y="0"/>
                </a:lnTo>
                <a:cubicBezTo>
                  <a:pt x="997816" y="0"/>
                  <a:pt x="1020088" y="9226"/>
                  <a:pt x="1036510" y="25647"/>
                </a:cubicBezTo>
                <a:cubicBezTo>
                  <a:pt x="1052931" y="42069"/>
                  <a:pt x="1062157" y="64341"/>
                  <a:pt x="1062157" y="87565"/>
                </a:cubicBezTo>
                <a:lnTo>
                  <a:pt x="1062157" y="87565"/>
                </a:lnTo>
                <a:cubicBezTo>
                  <a:pt x="1062157" y="110789"/>
                  <a:pt x="1052931" y="133061"/>
                  <a:pt x="1036510" y="149483"/>
                </a:cubicBezTo>
                <a:cubicBezTo>
                  <a:pt x="1020088" y="165905"/>
                  <a:pt x="997816" y="175130"/>
                  <a:pt x="974592" y="175130"/>
                </a:cubicBezTo>
                <a:lnTo>
                  <a:pt x="87565" y="175130"/>
                </a:lnTo>
                <a:cubicBezTo>
                  <a:pt x="64341" y="175130"/>
                  <a:pt x="42069" y="165905"/>
                  <a:pt x="25647" y="149483"/>
                </a:cubicBezTo>
                <a:cubicBezTo>
                  <a:pt x="9226" y="133061"/>
                  <a:pt x="0" y="110789"/>
                  <a:pt x="0" y="87565"/>
                </a:cubicBezTo>
                <a:lnTo>
                  <a:pt x="0" y="87565"/>
                </a:lnTo>
                <a:cubicBezTo>
                  <a:pt x="0" y="64341"/>
                  <a:pt x="9226" y="42069"/>
                  <a:pt x="25647" y="25647"/>
                </a:cubicBezTo>
                <a:cubicBezTo>
                  <a:pt x="42069" y="9226"/>
                  <a:pt x="64341" y="0"/>
                  <a:pt x="87565" y="0"/>
                </a:cubicBezTo>
                <a:close/>
              </a:path>
            </a:pathLst>
          </a:custGeom>
          <a:solidFill>
            <a:schemeClr val="accent1">
              <a:lumMod val="60000"/>
              <a:lumOff val="40000"/>
            </a:schemeClr>
          </a:solidFill>
        </p:spPr>
        <p:txBody>
          <a:bodyPr/>
          <a:lstStyle/>
          <a:p>
            <a:endParaRPr lang="en-IN" dirty="0"/>
          </a:p>
        </p:txBody>
      </p:sp>
      <p:sp>
        <p:nvSpPr>
          <p:cNvPr id="18" name="Freeform 12">
            <a:extLst>
              <a:ext uri="{FF2B5EF4-FFF2-40B4-BE49-F238E27FC236}">
                <a16:creationId xmlns:a16="http://schemas.microsoft.com/office/drawing/2014/main" id="{0CAFB14E-B2E8-1BD9-AF93-6B85D3F07337}"/>
              </a:ext>
            </a:extLst>
          </p:cNvPr>
          <p:cNvSpPr/>
          <p:nvPr/>
        </p:nvSpPr>
        <p:spPr>
          <a:xfrm>
            <a:off x="7501329" y="6555363"/>
            <a:ext cx="7856375" cy="832462"/>
          </a:xfrm>
          <a:custGeom>
            <a:avLst/>
            <a:gdLst/>
            <a:ahLst/>
            <a:cxnLst/>
            <a:rect l="l" t="t" r="r" b="b"/>
            <a:pathLst>
              <a:path w="1062157" h="175130">
                <a:moveTo>
                  <a:pt x="87565" y="0"/>
                </a:moveTo>
                <a:lnTo>
                  <a:pt x="974592" y="0"/>
                </a:lnTo>
                <a:cubicBezTo>
                  <a:pt x="997816" y="0"/>
                  <a:pt x="1020088" y="9226"/>
                  <a:pt x="1036510" y="25647"/>
                </a:cubicBezTo>
                <a:cubicBezTo>
                  <a:pt x="1052931" y="42069"/>
                  <a:pt x="1062157" y="64341"/>
                  <a:pt x="1062157" y="87565"/>
                </a:cubicBezTo>
                <a:lnTo>
                  <a:pt x="1062157" y="87565"/>
                </a:lnTo>
                <a:cubicBezTo>
                  <a:pt x="1062157" y="110789"/>
                  <a:pt x="1052931" y="133061"/>
                  <a:pt x="1036510" y="149483"/>
                </a:cubicBezTo>
                <a:cubicBezTo>
                  <a:pt x="1020088" y="165905"/>
                  <a:pt x="997816" y="175130"/>
                  <a:pt x="974592" y="175130"/>
                </a:cubicBezTo>
                <a:lnTo>
                  <a:pt x="87565" y="175130"/>
                </a:lnTo>
                <a:cubicBezTo>
                  <a:pt x="64341" y="175130"/>
                  <a:pt x="42069" y="165905"/>
                  <a:pt x="25647" y="149483"/>
                </a:cubicBezTo>
                <a:cubicBezTo>
                  <a:pt x="9226" y="133061"/>
                  <a:pt x="0" y="110789"/>
                  <a:pt x="0" y="87565"/>
                </a:cubicBezTo>
                <a:lnTo>
                  <a:pt x="0" y="87565"/>
                </a:lnTo>
                <a:cubicBezTo>
                  <a:pt x="0" y="64341"/>
                  <a:pt x="9226" y="42069"/>
                  <a:pt x="25647" y="25647"/>
                </a:cubicBezTo>
                <a:cubicBezTo>
                  <a:pt x="42069" y="9226"/>
                  <a:pt x="64341" y="0"/>
                  <a:pt x="87565" y="0"/>
                </a:cubicBezTo>
                <a:close/>
              </a:path>
            </a:pathLst>
          </a:custGeom>
          <a:solidFill>
            <a:schemeClr val="tx2">
              <a:lumMod val="60000"/>
              <a:lumOff val="40000"/>
            </a:schemeClr>
          </a:solidFill>
        </p:spPr>
        <p:txBody>
          <a:bodyPr/>
          <a:lstStyle/>
          <a:p>
            <a:endParaRPr lang="en-IN" dirty="0"/>
          </a:p>
        </p:txBody>
      </p:sp>
      <p:sp>
        <p:nvSpPr>
          <p:cNvPr id="2" name="Freeform 2"/>
          <p:cNvSpPr/>
          <p:nvPr/>
        </p:nvSpPr>
        <p:spPr>
          <a:xfrm>
            <a:off x="0" y="1274898"/>
            <a:ext cx="7047889" cy="7737204"/>
          </a:xfrm>
          <a:custGeom>
            <a:avLst/>
            <a:gdLst/>
            <a:ahLst/>
            <a:cxnLst/>
            <a:rect l="l" t="t" r="r" b="b"/>
            <a:pathLst>
              <a:path w="7047889" h="7737204">
                <a:moveTo>
                  <a:pt x="0" y="0"/>
                </a:moveTo>
                <a:lnTo>
                  <a:pt x="7047889" y="0"/>
                </a:lnTo>
                <a:lnTo>
                  <a:pt x="7047889" y="7737204"/>
                </a:lnTo>
                <a:lnTo>
                  <a:pt x="0" y="7737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50483" y="5908371"/>
            <a:ext cx="2037060" cy="2368674"/>
          </a:xfrm>
          <a:custGeom>
            <a:avLst/>
            <a:gdLst/>
            <a:ahLst/>
            <a:cxnLst/>
            <a:rect l="l" t="t" r="r" b="b"/>
            <a:pathLst>
              <a:path w="2037060" h="2368674">
                <a:moveTo>
                  <a:pt x="0" y="0"/>
                </a:moveTo>
                <a:lnTo>
                  <a:pt x="2037059" y="0"/>
                </a:lnTo>
                <a:lnTo>
                  <a:pt x="2037059" y="2368674"/>
                </a:lnTo>
                <a:lnTo>
                  <a:pt x="0" y="2368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469012" y="3084035"/>
            <a:ext cx="12563525" cy="2047806"/>
          </a:xfrm>
          <a:prstGeom prst="rect">
            <a:avLst/>
          </a:prstGeom>
        </p:spPr>
        <p:txBody>
          <a:bodyPr lIns="0" tIns="0" rIns="0" bIns="0" rtlCol="0" anchor="t">
            <a:spAutoFit/>
          </a:bodyPr>
          <a:lstStyle/>
          <a:p>
            <a:pPr algn="l">
              <a:lnSpc>
                <a:spcPts val="15281"/>
              </a:lnSpc>
            </a:pPr>
            <a:r>
              <a:rPr lang="en-US" sz="10915">
                <a:solidFill>
                  <a:srgbClr val="F2F8DB"/>
                </a:solidFill>
                <a:latin typeface="Mango AC"/>
                <a:ea typeface="Mango AC"/>
                <a:cs typeface="Mango AC"/>
                <a:sym typeface="Mango AC"/>
              </a:rPr>
              <a:t>MUTUAL FUNDS</a:t>
            </a:r>
          </a:p>
        </p:txBody>
      </p:sp>
      <p:sp>
        <p:nvSpPr>
          <p:cNvPr id="5" name="TextBox 5"/>
          <p:cNvSpPr txBox="1"/>
          <p:nvPr/>
        </p:nvSpPr>
        <p:spPr>
          <a:xfrm>
            <a:off x="12155535" y="4857750"/>
            <a:ext cx="4282243" cy="1476861"/>
          </a:xfrm>
          <a:prstGeom prst="rect">
            <a:avLst/>
          </a:prstGeom>
        </p:spPr>
        <p:txBody>
          <a:bodyPr lIns="0" tIns="0" rIns="0" bIns="0" rtlCol="0" anchor="t">
            <a:spAutoFit/>
          </a:bodyPr>
          <a:lstStyle/>
          <a:p>
            <a:pPr algn="l">
              <a:lnSpc>
                <a:spcPts val="10988"/>
              </a:lnSpc>
            </a:pPr>
            <a:r>
              <a:rPr lang="en-US" sz="7848">
                <a:solidFill>
                  <a:srgbClr val="F2F8DB"/>
                </a:solidFill>
                <a:latin typeface="Mango AC"/>
                <a:ea typeface="Mango AC"/>
                <a:cs typeface="Mango AC"/>
                <a:sym typeface="Mango AC"/>
              </a:rPr>
              <a:t>In INDIA</a:t>
            </a:r>
          </a:p>
        </p:txBody>
      </p:sp>
      <p:sp>
        <p:nvSpPr>
          <p:cNvPr id="6" name="Freeform 6"/>
          <p:cNvSpPr/>
          <p:nvPr/>
        </p:nvSpPr>
        <p:spPr>
          <a:xfrm rot="472292">
            <a:off x="14622095" y="5908371"/>
            <a:ext cx="4549843" cy="5065615"/>
          </a:xfrm>
          <a:custGeom>
            <a:avLst/>
            <a:gdLst/>
            <a:ahLst/>
            <a:cxnLst/>
            <a:rect l="l" t="t" r="r" b="b"/>
            <a:pathLst>
              <a:path w="4549843" h="5065615">
                <a:moveTo>
                  <a:pt x="0" y="0"/>
                </a:moveTo>
                <a:lnTo>
                  <a:pt x="4549843" y="0"/>
                </a:lnTo>
                <a:lnTo>
                  <a:pt x="4549843" y="5065615"/>
                </a:lnTo>
                <a:lnTo>
                  <a:pt x="0" y="50656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815783" y="6739250"/>
            <a:ext cx="7534547" cy="524292"/>
          </a:xfrm>
          <a:prstGeom prst="rect">
            <a:avLst/>
          </a:prstGeom>
        </p:spPr>
        <p:txBody>
          <a:bodyPr lIns="0" tIns="0" rIns="0" bIns="0" rtlCol="0" anchor="t">
            <a:spAutoFit/>
          </a:bodyPr>
          <a:lstStyle/>
          <a:p>
            <a:pPr algn="l">
              <a:lnSpc>
                <a:spcPts val="4255"/>
              </a:lnSpc>
            </a:pPr>
            <a:r>
              <a:rPr lang="en-US" sz="3431" b="1" spc="-199" dirty="0">
                <a:solidFill>
                  <a:srgbClr val="F2F8DB"/>
                </a:solidFill>
                <a:latin typeface="Lookpeach Font TH Bold"/>
                <a:ea typeface="Lookpeach Font TH Bold"/>
                <a:cs typeface="Lookpeach Font TH Bold"/>
                <a:sym typeface="Lookpeach Font TH Bold"/>
              </a:rPr>
              <a:t>Created by - AADISH KUMAR YADAV</a:t>
            </a:r>
          </a:p>
        </p:txBody>
      </p:sp>
      <p:sp>
        <p:nvSpPr>
          <p:cNvPr id="8" name="Freeform 8"/>
          <p:cNvSpPr/>
          <p:nvPr/>
        </p:nvSpPr>
        <p:spPr>
          <a:xfrm>
            <a:off x="13778725" y="1425524"/>
            <a:ext cx="1375048" cy="592521"/>
          </a:xfrm>
          <a:custGeom>
            <a:avLst/>
            <a:gdLst/>
            <a:ahLst/>
            <a:cxnLst/>
            <a:rect l="l" t="t" r="r" b="b"/>
            <a:pathLst>
              <a:path w="1375048" h="592521">
                <a:moveTo>
                  <a:pt x="0" y="0"/>
                </a:moveTo>
                <a:lnTo>
                  <a:pt x="1375048" y="0"/>
                </a:lnTo>
                <a:lnTo>
                  <a:pt x="1375048" y="592521"/>
                </a:lnTo>
                <a:lnTo>
                  <a:pt x="0" y="5925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159735" y="8094534"/>
            <a:ext cx="1984265" cy="992133"/>
          </a:xfrm>
          <a:custGeom>
            <a:avLst/>
            <a:gdLst/>
            <a:ahLst/>
            <a:cxnLst/>
            <a:rect l="l" t="t" r="r" b="b"/>
            <a:pathLst>
              <a:path w="1984265" h="992133">
                <a:moveTo>
                  <a:pt x="0" y="0"/>
                </a:moveTo>
                <a:lnTo>
                  <a:pt x="1984265" y="0"/>
                </a:lnTo>
                <a:lnTo>
                  <a:pt x="1984265" y="992133"/>
                </a:lnTo>
                <a:lnTo>
                  <a:pt x="0" y="9921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063904" y="9268314"/>
            <a:ext cx="1686871" cy="809698"/>
          </a:xfrm>
          <a:custGeom>
            <a:avLst/>
            <a:gdLst/>
            <a:ahLst/>
            <a:cxnLst/>
            <a:rect l="l" t="t" r="r" b="b"/>
            <a:pathLst>
              <a:path w="1686871" h="809698">
                <a:moveTo>
                  <a:pt x="0" y="0"/>
                </a:moveTo>
                <a:lnTo>
                  <a:pt x="1686871" y="0"/>
                </a:lnTo>
                <a:lnTo>
                  <a:pt x="1686871" y="809698"/>
                </a:lnTo>
                <a:lnTo>
                  <a:pt x="0" y="8096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1167789">
            <a:off x="9448734" y="-1093185"/>
            <a:ext cx="2083014" cy="2186370"/>
          </a:xfrm>
          <a:custGeom>
            <a:avLst/>
            <a:gdLst/>
            <a:ahLst/>
            <a:cxnLst/>
            <a:rect l="l" t="t" r="r" b="b"/>
            <a:pathLst>
              <a:path w="2083014" h="2186370">
                <a:moveTo>
                  <a:pt x="0" y="0"/>
                </a:moveTo>
                <a:lnTo>
                  <a:pt x="2083014" y="0"/>
                </a:lnTo>
                <a:lnTo>
                  <a:pt x="2083014" y="2186370"/>
                </a:lnTo>
                <a:lnTo>
                  <a:pt x="0" y="21863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TextBox 12"/>
          <p:cNvSpPr txBox="1"/>
          <p:nvPr/>
        </p:nvSpPr>
        <p:spPr>
          <a:xfrm>
            <a:off x="10953256" y="7668181"/>
            <a:ext cx="5650939" cy="426353"/>
          </a:xfrm>
          <a:prstGeom prst="rect">
            <a:avLst/>
          </a:prstGeom>
        </p:spPr>
        <p:txBody>
          <a:bodyPr lIns="0" tIns="0" rIns="0" bIns="0" rtlCol="0" anchor="t">
            <a:spAutoFit/>
          </a:bodyPr>
          <a:lstStyle/>
          <a:p>
            <a:pPr algn="l">
              <a:lnSpc>
                <a:spcPts val="3445"/>
              </a:lnSpc>
            </a:pPr>
            <a:r>
              <a:rPr lang="en-US" sz="2778" b="1" spc="-161">
                <a:solidFill>
                  <a:srgbClr val="F2F8DB"/>
                </a:solidFill>
                <a:latin typeface="Lookpeach Font TH Bold"/>
                <a:ea typeface="Lookpeach Font TH Bold"/>
                <a:cs typeface="Lookpeach Font TH Bold"/>
                <a:sym typeface="Lookpeach Font TH Bold"/>
              </a:rPr>
              <a:t>CLASS - XI science 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AEC"/>
        </a:solidFill>
        <a:effectLst/>
      </p:bgPr>
    </p:bg>
    <p:spTree>
      <p:nvGrpSpPr>
        <p:cNvPr id="1" name=""/>
        <p:cNvGrpSpPr/>
        <p:nvPr/>
      </p:nvGrpSpPr>
      <p:grpSpPr>
        <a:xfrm>
          <a:off x="0" y="0"/>
          <a:ext cx="0" cy="0"/>
          <a:chOff x="0" y="0"/>
          <a:chExt cx="0" cy="0"/>
        </a:xfrm>
      </p:grpSpPr>
      <p:sp>
        <p:nvSpPr>
          <p:cNvPr id="2" name="Freeform 2"/>
          <p:cNvSpPr/>
          <p:nvPr/>
        </p:nvSpPr>
        <p:spPr>
          <a:xfrm>
            <a:off x="586608" y="3009991"/>
            <a:ext cx="6447948" cy="5076294"/>
          </a:xfrm>
          <a:custGeom>
            <a:avLst/>
            <a:gdLst/>
            <a:ahLst/>
            <a:cxnLst/>
            <a:rect l="l" t="t" r="r" b="b"/>
            <a:pathLst>
              <a:path w="6447948" h="5076294">
                <a:moveTo>
                  <a:pt x="0" y="0"/>
                </a:moveTo>
                <a:lnTo>
                  <a:pt x="6447949" y="0"/>
                </a:lnTo>
                <a:lnTo>
                  <a:pt x="6447949" y="5076294"/>
                </a:lnTo>
                <a:lnTo>
                  <a:pt x="0" y="5076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17756" y="1172476"/>
            <a:ext cx="2233603" cy="2291943"/>
          </a:xfrm>
          <a:custGeom>
            <a:avLst/>
            <a:gdLst/>
            <a:ahLst/>
            <a:cxnLst/>
            <a:rect l="l" t="t" r="r" b="b"/>
            <a:pathLst>
              <a:path w="2233603" h="2291943">
                <a:moveTo>
                  <a:pt x="0" y="0"/>
                </a:moveTo>
                <a:lnTo>
                  <a:pt x="2233602" y="0"/>
                </a:lnTo>
                <a:lnTo>
                  <a:pt x="2233602" y="2291943"/>
                </a:lnTo>
                <a:lnTo>
                  <a:pt x="0" y="2291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33693" y="2022187"/>
            <a:ext cx="1832119" cy="1612265"/>
          </a:xfrm>
          <a:custGeom>
            <a:avLst/>
            <a:gdLst/>
            <a:ahLst/>
            <a:cxnLst/>
            <a:rect l="l" t="t" r="r" b="b"/>
            <a:pathLst>
              <a:path w="1832119" h="1612265">
                <a:moveTo>
                  <a:pt x="0" y="0"/>
                </a:moveTo>
                <a:lnTo>
                  <a:pt x="1832119" y="0"/>
                </a:lnTo>
                <a:lnTo>
                  <a:pt x="1832119" y="1612266"/>
                </a:lnTo>
                <a:lnTo>
                  <a:pt x="0" y="1612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333806" y="2215707"/>
            <a:ext cx="8545791" cy="2364191"/>
          </a:xfrm>
          <a:prstGeom prst="rect">
            <a:avLst/>
          </a:prstGeom>
        </p:spPr>
        <p:txBody>
          <a:bodyPr lIns="0" tIns="0" rIns="0" bIns="0" rtlCol="0" anchor="t">
            <a:spAutoFit/>
          </a:bodyPr>
          <a:lstStyle/>
          <a:p>
            <a:pPr algn="ctr">
              <a:lnSpc>
                <a:spcPts val="8728"/>
              </a:lnSpc>
            </a:pPr>
            <a:r>
              <a:rPr lang="en-US" sz="7723">
                <a:solidFill>
                  <a:srgbClr val="000000"/>
                </a:solidFill>
                <a:latin typeface="Mango AC"/>
                <a:ea typeface="Mango AC"/>
                <a:cs typeface="Mango AC"/>
                <a:sym typeface="Mango AC"/>
              </a:rPr>
              <a:t>ABOUT</a:t>
            </a:r>
          </a:p>
          <a:p>
            <a:pPr algn="ctr">
              <a:lnSpc>
                <a:spcPts val="8728"/>
              </a:lnSpc>
            </a:pPr>
            <a:r>
              <a:rPr lang="en-US" sz="7723">
                <a:solidFill>
                  <a:srgbClr val="000000"/>
                </a:solidFill>
                <a:latin typeface="Mango AC"/>
                <a:ea typeface="Mango AC"/>
                <a:cs typeface="Mango AC"/>
                <a:sym typeface="Mango AC"/>
              </a:rPr>
              <a:t>MUTUAL FUNDS</a:t>
            </a:r>
          </a:p>
        </p:txBody>
      </p:sp>
      <p:sp>
        <p:nvSpPr>
          <p:cNvPr id="6" name="TextBox 6"/>
          <p:cNvSpPr txBox="1"/>
          <p:nvPr/>
        </p:nvSpPr>
        <p:spPr>
          <a:xfrm>
            <a:off x="7034557" y="4945567"/>
            <a:ext cx="11144289" cy="2379659"/>
          </a:xfrm>
          <a:prstGeom prst="rect">
            <a:avLst/>
          </a:prstGeom>
        </p:spPr>
        <p:txBody>
          <a:bodyPr lIns="0" tIns="0" rIns="0" bIns="0" rtlCol="0" anchor="t">
            <a:spAutoFit/>
          </a:bodyPr>
          <a:lstStyle/>
          <a:p>
            <a:pPr marL="0" lvl="0" indent="0" algn="just">
              <a:lnSpc>
                <a:spcPts val="4769"/>
              </a:lnSpc>
              <a:spcBef>
                <a:spcPct val="0"/>
              </a:spcBef>
            </a:pPr>
            <a:r>
              <a:rPr lang="en-US" sz="3846" spc="-223">
                <a:solidFill>
                  <a:srgbClr val="000000"/>
                </a:solidFill>
                <a:latin typeface="Lookpeach Font TH"/>
                <a:ea typeface="Lookpeach Font TH"/>
                <a:cs typeface="Lookpeach Font TH"/>
                <a:sym typeface="Lookpeach Font TH"/>
              </a:rPr>
              <a:t>A mutual fund is a professionally managed investment scheme that gathers funds from multiple investors to invest in stocks, bonds, money market instruments, and other securities.</a:t>
            </a:r>
          </a:p>
        </p:txBody>
      </p:sp>
      <p:sp>
        <p:nvSpPr>
          <p:cNvPr id="7" name="Freeform 7"/>
          <p:cNvSpPr/>
          <p:nvPr/>
        </p:nvSpPr>
        <p:spPr>
          <a:xfrm>
            <a:off x="14255611" y="8266167"/>
            <a:ext cx="1984265" cy="992133"/>
          </a:xfrm>
          <a:custGeom>
            <a:avLst/>
            <a:gdLst/>
            <a:ahLst/>
            <a:cxnLst/>
            <a:rect l="l" t="t" r="r" b="b"/>
            <a:pathLst>
              <a:path w="1984265" h="992133">
                <a:moveTo>
                  <a:pt x="0" y="0"/>
                </a:moveTo>
                <a:lnTo>
                  <a:pt x="1984265" y="0"/>
                </a:lnTo>
                <a:lnTo>
                  <a:pt x="1984265" y="992133"/>
                </a:lnTo>
                <a:lnTo>
                  <a:pt x="0" y="992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167789">
            <a:off x="2386367" y="9193815"/>
            <a:ext cx="2083014" cy="2186370"/>
          </a:xfrm>
          <a:custGeom>
            <a:avLst/>
            <a:gdLst/>
            <a:ahLst/>
            <a:cxnLst/>
            <a:rect l="l" t="t" r="r" b="b"/>
            <a:pathLst>
              <a:path w="2083014" h="2186370">
                <a:moveTo>
                  <a:pt x="0" y="0"/>
                </a:moveTo>
                <a:lnTo>
                  <a:pt x="2083015" y="0"/>
                </a:lnTo>
                <a:lnTo>
                  <a:pt x="2083015" y="2186370"/>
                </a:lnTo>
                <a:lnTo>
                  <a:pt x="0" y="21863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3778725" y="574131"/>
            <a:ext cx="1686871" cy="809698"/>
          </a:xfrm>
          <a:custGeom>
            <a:avLst/>
            <a:gdLst/>
            <a:ahLst/>
            <a:cxnLst/>
            <a:rect l="l" t="t" r="r" b="b"/>
            <a:pathLst>
              <a:path w="1686871" h="809698">
                <a:moveTo>
                  <a:pt x="0" y="0"/>
                </a:moveTo>
                <a:lnTo>
                  <a:pt x="1686871" y="0"/>
                </a:lnTo>
                <a:lnTo>
                  <a:pt x="1686871" y="809698"/>
                </a:lnTo>
                <a:lnTo>
                  <a:pt x="0" y="8096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3550066" y="876216"/>
            <a:ext cx="1375048" cy="592521"/>
          </a:xfrm>
          <a:custGeom>
            <a:avLst/>
            <a:gdLst/>
            <a:ahLst/>
            <a:cxnLst/>
            <a:rect l="l" t="t" r="r" b="b"/>
            <a:pathLst>
              <a:path w="1375048" h="592521">
                <a:moveTo>
                  <a:pt x="0" y="0"/>
                </a:moveTo>
                <a:lnTo>
                  <a:pt x="1375048" y="0"/>
                </a:lnTo>
                <a:lnTo>
                  <a:pt x="1375048" y="592521"/>
                </a:lnTo>
                <a:lnTo>
                  <a:pt x="0" y="5925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B695"/>
        </a:solidFill>
        <a:effectLst/>
      </p:bgPr>
    </p:bg>
    <p:spTree>
      <p:nvGrpSpPr>
        <p:cNvPr id="1" name=""/>
        <p:cNvGrpSpPr/>
        <p:nvPr/>
      </p:nvGrpSpPr>
      <p:grpSpPr>
        <a:xfrm>
          <a:off x="0" y="0"/>
          <a:ext cx="0" cy="0"/>
          <a:chOff x="0" y="0"/>
          <a:chExt cx="0" cy="0"/>
        </a:xfrm>
      </p:grpSpPr>
      <p:sp>
        <p:nvSpPr>
          <p:cNvPr id="2" name="Freeform 2"/>
          <p:cNvSpPr/>
          <p:nvPr/>
        </p:nvSpPr>
        <p:spPr>
          <a:xfrm>
            <a:off x="-1150366" y="-5150866"/>
            <a:ext cx="20588731" cy="20588731"/>
          </a:xfrm>
          <a:custGeom>
            <a:avLst/>
            <a:gdLst/>
            <a:ahLst/>
            <a:cxnLst/>
            <a:rect l="l" t="t" r="r" b="b"/>
            <a:pathLst>
              <a:path w="20588731" h="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rot="-4307929">
            <a:off x="13780367" y="4563447"/>
            <a:ext cx="4875044" cy="8377294"/>
          </a:xfrm>
          <a:custGeom>
            <a:avLst/>
            <a:gdLst/>
            <a:ahLst/>
            <a:cxnLst/>
            <a:rect l="l" t="t" r="r" b="b"/>
            <a:pathLst>
              <a:path w="4875044" h="8377294">
                <a:moveTo>
                  <a:pt x="0" y="0"/>
                </a:moveTo>
                <a:lnTo>
                  <a:pt x="4875044" y="0"/>
                </a:lnTo>
                <a:lnTo>
                  <a:pt x="4875044" y="8377293"/>
                </a:lnTo>
                <a:lnTo>
                  <a:pt x="0" y="837729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017557" y="1631121"/>
            <a:ext cx="7287949" cy="8000742"/>
          </a:xfrm>
          <a:custGeom>
            <a:avLst/>
            <a:gdLst/>
            <a:ahLst/>
            <a:cxnLst/>
            <a:rect l="l" t="t" r="r" b="b"/>
            <a:pathLst>
              <a:path w="7287949" h="8000742">
                <a:moveTo>
                  <a:pt x="0" y="0"/>
                </a:moveTo>
                <a:lnTo>
                  <a:pt x="7287949" y="0"/>
                </a:lnTo>
                <a:lnTo>
                  <a:pt x="7287949" y="8000742"/>
                </a:lnTo>
                <a:lnTo>
                  <a:pt x="0" y="8000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211482"/>
            <a:ext cx="9858595" cy="1749425"/>
          </a:xfrm>
          <a:prstGeom prst="rect">
            <a:avLst/>
          </a:prstGeom>
        </p:spPr>
        <p:txBody>
          <a:bodyPr lIns="0" tIns="0" rIns="0" bIns="0" rtlCol="0" anchor="t">
            <a:spAutoFit/>
          </a:bodyPr>
          <a:lstStyle/>
          <a:p>
            <a:pPr algn="ctr">
              <a:lnSpc>
                <a:spcPts val="6999"/>
              </a:lnSpc>
            </a:pPr>
            <a:r>
              <a:rPr lang="en-US" sz="4999" b="1">
                <a:solidFill>
                  <a:srgbClr val="000000"/>
                </a:solidFill>
                <a:latin typeface="Cy Grotesk Key Bold"/>
                <a:ea typeface="Cy Grotesk Key Bold"/>
                <a:cs typeface="Cy Grotesk Key Bold"/>
                <a:sym typeface="Cy Grotesk Key Bold"/>
              </a:rPr>
              <a:t>HISTORY OF MUTUAL FUNDS IN INDIA</a:t>
            </a:r>
          </a:p>
        </p:txBody>
      </p:sp>
      <p:sp>
        <p:nvSpPr>
          <p:cNvPr id="6" name="TextBox 6"/>
          <p:cNvSpPr txBox="1"/>
          <p:nvPr/>
        </p:nvSpPr>
        <p:spPr>
          <a:xfrm>
            <a:off x="1489383" y="4179982"/>
            <a:ext cx="9528174" cy="4798280"/>
          </a:xfrm>
          <a:prstGeom prst="rect">
            <a:avLst/>
          </a:prstGeom>
        </p:spPr>
        <p:txBody>
          <a:bodyPr lIns="0" tIns="0" rIns="0" bIns="0" rtlCol="0" anchor="t">
            <a:spAutoFit/>
          </a:bodyPr>
          <a:lstStyle/>
          <a:p>
            <a:pPr marL="0" lvl="0" indent="0" algn="just">
              <a:lnSpc>
                <a:spcPts val="2752"/>
              </a:lnSpc>
            </a:pPr>
            <a:r>
              <a:rPr lang="en-US" sz="1966" b="1">
                <a:solidFill>
                  <a:srgbClr val="000000"/>
                </a:solidFill>
                <a:latin typeface="Balsamiq Sans Bold"/>
                <a:ea typeface="Balsamiq Sans Bold"/>
                <a:cs typeface="Balsamiq Sans Bold"/>
                <a:sym typeface="Balsamiq Sans Bold"/>
              </a:rPr>
              <a:t>The mutual fund industry in India has undergone remarkable growth and transformation since its inception in 1963. It started with the goal of promoting public savings and investments and has evolved into a robust sector catering to diverse investor needs.</a:t>
            </a:r>
          </a:p>
          <a:p>
            <a:pPr marL="424530" lvl="1" indent="-212265" algn="just">
              <a:lnSpc>
                <a:spcPts val="2752"/>
              </a:lnSpc>
              <a:buFont typeface="Arial"/>
              <a:buChar char="•"/>
            </a:pPr>
            <a:r>
              <a:rPr lang="en-US" sz="1966" b="1">
                <a:solidFill>
                  <a:srgbClr val="000000"/>
                </a:solidFill>
                <a:latin typeface="Balsamiq Sans Bold"/>
                <a:ea typeface="Balsamiq Sans Bold"/>
                <a:cs typeface="Balsamiq Sans Bold"/>
                <a:sym typeface="Balsamiq Sans Bold"/>
              </a:rPr>
              <a:t>1963: Formation of the Unit Trust of India (UTI) by the government to encourage savings.</a:t>
            </a:r>
          </a:p>
          <a:p>
            <a:pPr marL="424530" lvl="1" indent="-212265" algn="just">
              <a:lnSpc>
                <a:spcPts val="2752"/>
              </a:lnSpc>
              <a:buFont typeface="Arial"/>
              <a:buChar char="•"/>
            </a:pPr>
            <a:r>
              <a:rPr lang="en-US" sz="1966" b="1">
                <a:solidFill>
                  <a:srgbClr val="000000"/>
                </a:solidFill>
                <a:latin typeface="Balsamiq Sans Bold"/>
                <a:ea typeface="Balsamiq Sans Bold"/>
                <a:cs typeface="Balsamiq Sans Bold"/>
                <a:sym typeface="Balsamiq Sans Bold"/>
              </a:rPr>
              <a:t>1987: Introduction of public sector mutual funds, starting with SBI Mutual Fund.</a:t>
            </a:r>
          </a:p>
          <a:p>
            <a:pPr marL="424530" lvl="1" indent="-212265" algn="just">
              <a:lnSpc>
                <a:spcPts val="2752"/>
              </a:lnSpc>
              <a:buFont typeface="Arial"/>
              <a:buChar char="•"/>
            </a:pPr>
            <a:r>
              <a:rPr lang="en-US" sz="1966" b="1">
                <a:solidFill>
                  <a:srgbClr val="000000"/>
                </a:solidFill>
                <a:latin typeface="Balsamiq Sans Bold"/>
                <a:ea typeface="Balsamiq Sans Bold"/>
                <a:cs typeface="Balsamiq Sans Bold"/>
                <a:sym typeface="Balsamiq Sans Bold"/>
              </a:rPr>
              <a:t>1993: Entry of private sector mutual funds and establishment of SEBI as the regulator.</a:t>
            </a:r>
          </a:p>
          <a:p>
            <a:pPr marL="424530" lvl="1" indent="-212265" algn="just">
              <a:lnSpc>
                <a:spcPts val="2752"/>
              </a:lnSpc>
              <a:buFont typeface="Arial"/>
              <a:buChar char="•"/>
            </a:pPr>
            <a:r>
              <a:rPr lang="en-US" sz="1966" b="1">
                <a:solidFill>
                  <a:srgbClr val="000000"/>
                </a:solidFill>
                <a:latin typeface="Balsamiq Sans Bold"/>
                <a:ea typeface="Balsamiq Sans Bold"/>
                <a:cs typeface="Balsamiq Sans Bold"/>
                <a:sym typeface="Balsamiq Sans Bold"/>
              </a:rPr>
              <a:t>2000s: Rapid growth in Assets Under Management (AUM) and industry consolidation.</a:t>
            </a:r>
          </a:p>
          <a:p>
            <a:pPr marL="424530" lvl="1" indent="-212265" algn="just">
              <a:lnSpc>
                <a:spcPts val="2752"/>
              </a:lnSpc>
              <a:buFont typeface="Arial"/>
              <a:buChar char="•"/>
            </a:pPr>
            <a:r>
              <a:rPr lang="en-US" sz="1966" b="1">
                <a:solidFill>
                  <a:srgbClr val="000000"/>
                </a:solidFill>
                <a:latin typeface="Balsamiq Sans Bold"/>
                <a:ea typeface="Balsamiq Sans Bold"/>
                <a:cs typeface="Balsamiq Sans Bold"/>
                <a:sym typeface="Balsamiq Sans Bold"/>
              </a:rPr>
              <a:t>2010s Onwards: Surge in retail participation due to increased awareness and technology.</a:t>
            </a:r>
          </a:p>
          <a:p>
            <a:pPr marL="424530" lvl="1" indent="-212265" algn="just">
              <a:lnSpc>
                <a:spcPts val="2752"/>
              </a:lnSpc>
              <a:spcBef>
                <a:spcPct val="0"/>
              </a:spcBef>
              <a:buFont typeface="Arial"/>
              <a:buChar char="•"/>
            </a:pPr>
            <a:r>
              <a:rPr lang="en-US" sz="1966" b="1">
                <a:solidFill>
                  <a:srgbClr val="000000"/>
                </a:solidFill>
                <a:latin typeface="Balsamiq Sans Bold"/>
                <a:ea typeface="Balsamiq Sans Bold"/>
                <a:cs typeface="Balsamiq Sans Bold"/>
                <a:sym typeface="Balsamiq Sans Bold"/>
              </a:rPr>
              <a:t>2023: AUM grew by 23.43%, reaching ₹50.24 lakh crore in November.</a:t>
            </a:r>
          </a:p>
        </p:txBody>
      </p:sp>
      <p:sp>
        <p:nvSpPr>
          <p:cNvPr id="7" name="Freeform 7"/>
          <p:cNvSpPr/>
          <p:nvPr/>
        </p:nvSpPr>
        <p:spPr>
          <a:xfrm rot="-4307929">
            <a:off x="429929" y="-2645913"/>
            <a:ext cx="4543136" cy="7806941"/>
          </a:xfrm>
          <a:custGeom>
            <a:avLst/>
            <a:gdLst/>
            <a:ahLst/>
            <a:cxnLst/>
            <a:rect l="l" t="t" r="r" b="b"/>
            <a:pathLst>
              <a:path w="4543136" h="7806941">
                <a:moveTo>
                  <a:pt x="0" y="0"/>
                </a:moveTo>
                <a:lnTo>
                  <a:pt x="4543136" y="0"/>
                </a:lnTo>
                <a:lnTo>
                  <a:pt x="4543136" y="7806941"/>
                </a:lnTo>
                <a:lnTo>
                  <a:pt x="0" y="7806941"/>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8" name="Freeform 8"/>
          <p:cNvSpPr/>
          <p:nvPr/>
        </p:nvSpPr>
        <p:spPr>
          <a:xfrm>
            <a:off x="11017557" y="1083932"/>
            <a:ext cx="1766999" cy="2054650"/>
          </a:xfrm>
          <a:custGeom>
            <a:avLst/>
            <a:gdLst/>
            <a:ahLst/>
            <a:cxnLst/>
            <a:rect l="l" t="t" r="r" b="b"/>
            <a:pathLst>
              <a:path w="1766999" h="2054650">
                <a:moveTo>
                  <a:pt x="0" y="0"/>
                </a:moveTo>
                <a:lnTo>
                  <a:pt x="1767000" y="0"/>
                </a:lnTo>
                <a:lnTo>
                  <a:pt x="1767000" y="2054650"/>
                </a:lnTo>
                <a:lnTo>
                  <a:pt x="0" y="205465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rot="-944413">
            <a:off x="14962589" y="6505181"/>
            <a:ext cx="2510600" cy="2566599"/>
          </a:xfrm>
          <a:custGeom>
            <a:avLst/>
            <a:gdLst/>
            <a:ahLst/>
            <a:cxnLst/>
            <a:rect l="l" t="t" r="r" b="b"/>
            <a:pathLst>
              <a:path w="2510600" h="2566599">
                <a:moveTo>
                  <a:pt x="0" y="0"/>
                </a:moveTo>
                <a:lnTo>
                  <a:pt x="2510600" y="0"/>
                </a:lnTo>
                <a:lnTo>
                  <a:pt x="2510600" y="2566599"/>
                </a:lnTo>
                <a:lnTo>
                  <a:pt x="0" y="25665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807682" y="-1730398"/>
            <a:ext cx="4079354" cy="3775257"/>
          </a:xfrm>
          <a:custGeom>
            <a:avLst/>
            <a:gdLst/>
            <a:ahLst/>
            <a:cxnLst/>
            <a:rect l="l" t="t" r="r" b="b"/>
            <a:pathLst>
              <a:path w="4079354" h="3775257">
                <a:moveTo>
                  <a:pt x="0" y="0"/>
                </a:moveTo>
                <a:lnTo>
                  <a:pt x="4079354" y="0"/>
                </a:lnTo>
                <a:lnTo>
                  <a:pt x="4079354" y="3775257"/>
                </a:lnTo>
                <a:lnTo>
                  <a:pt x="0" y="37752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1440564">
            <a:off x="-188697" y="8680846"/>
            <a:ext cx="1566584" cy="1902034"/>
          </a:xfrm>
          <a:custGeom>
            <a:avLst/>
            <a:gdLst/>
            <a:ahLst/>
            <a:cxnLst/>
            <a:rect l="l" t="t" r="r" b="b"/>
            <a:pathLst>
              <a:path w="1566584" h="1902034">
                <a:moveTo>
                  <a:pt x="0" y="0"/>
                </a:moveTo>
                <a:lnTo>
                  <a:pt x="1566585" y="0"/>
                </a:lnTo>
                <a:lnTo>
                  <a:pt x="1566585" y="1902034"/>
                </a:lnTo>
                <a:lnTo>
                  <a:pt x="0" y="19020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AEC"/>
        </a:solidFill>
        <a:effectLst/>
      </p:bgPr>
    </p:bg>
    <p:spTree>
      <p:nvGrpSpPr>
        <p:cNvPr id="1" name=""/>
        <p:cNvGrpSpPr/>
        <p:nvPr/>
      </p:nvGrpSpPr>
      <p:grpSpPr>
        <a:xfrm>
          <a:off x="0" y="0"/>
          <a:ext cx="0" cy="0"/>
          <a:chOff x="0" y="0"/>
          <a:chExt cx="0" cy="0"/>
        </a:xfrm>
      </p:grpSpPr>
      <p:sp>
        <p:nvSpPr>
          <p:cNvPr id="2" name="Freeform 2"/>
          <p:cNvSpPr/>
          <p:nvPr/>
        </p:nvSpPr>
        <p:spPr>
          <a:xfrm>
            <a:off x="12992873" y="1562450"/>
            <a:ext cx="5709930" cy="6515481"/>
          </a:xfrm>
          <a:custGeom>
            <a:avLst/>
            <a:gdLst/>
            <a:ahLst/>
            <a:cxnLst/>
            <a:rect l="l" t="t" r="r" b="b"/>
            <a:pathLst>
              <a:path w="5709930" h="6515481">
                <a:moveTo>
                  <a:pt x="0" y="0"/>
                </a:moveTo>
                <a:lnTo>
                  <a:pt x="5709930" y="0"/>
                </a:lnTo>
                <a:lnTo>
                  <a:pt x="5709930" y="6515481"/>
                </a:lnTo>
                <a:lnTo>
                  <a:pt x="0" y="651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69799" y="6549381"/>
            <a:ext cx="3637806" cy="4416762"/>
          </a:xfrm>
          <a:custGeom>
            <a:avLst/>
            <a:gdLst/>
            <a:ahLst/>
            <a:cxnLst/>
            <a:rect l="l" t="t" r="r" b="b"/>
            <a:pathLst>
              <a:path w="3637806" h="4416762">
                <a:moveTo>
                  <a:pt x="0" y="0"/>
                </a:moveTo>
                <a:lnTo>
                  <a:pt x="3637806" y="0"/>
                </a:lnTo>
                <a:lnTo>
                  <a:pt x="3637806" y="4416762"/>
                </a:lnTo>
                <a:lnTo>
                  <a:pt x="0" y="4416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7288" y="1068519"/>
            <a:ext cx="8026023" cy="2629478"/>
          </a:xfrm>
          <a:prstGeom prst="rect">
            <a:avLst/>
          </a:prstGeom>
        </p:spPr>
        <p:txBody>
          <a:bodyPr lIns="0" tIns="0" rIns="0" bIns="0" rtlCol="0" anchor="t">
            <a:spAutoFit/>
          </a:bodyPr>
          <a:lstStyle/>
          <a:p>
            <a:pPr algn="l">
              <a:lnSpc>
                <a:spcPts val="10001"/>
              </a:lnSpc>
            </a:pPr>
            <a:r>
              <a:rPr lang="en-US" sz="7143">
                <a:solidFill>
                  <a:srgbClr val="000000"/>
                </a:solidFill>
                <a:latin typeface="Mango AC"/>
                <a:ea typeface="Mango AC"/>
                <a:cs typeface="Mango AC"/>
                <a:sym typeface="Mango AC"/>
              </a:rPr>
              <a:t>TYPES OF MUTUAL FUNDS</a:t>
            </a:r>
          </a:p>
        </p:txBody>
      </p:sp>
      <p:sp>
        <p:nvSpPr>
          <p:cNvPr id="5" name="TextBox 5"/>
          <p:cNvSpPr txBox="1"/>
          <p:nvPr/>
        </p:nvSpPr>
        <p:spPr>
          <a:xfrm>
            <a:off x="381000" y="3812897"/>
            <a:ext cx="12611873" cy="4539704"/>
          </a:xfrm>
          <a:prstGeom prst="rect">
            <a:avLst/>
          </a:prstGeom>
        </p:spPr>
        <p:txBody>
          <a:bodyPr wrap="square" lIns="0" tIns="0" rIns="0" bIns="0" rtlCol="0" anchor="t">
            <a:spAutoFit/>
          </a:bodyPr>
          <a:lstStyle/>
          <a:p>
            <a:pPr marL="589232" lvl="1" indent="-294616" algn="l">
              <a:lnSpc>
                <a:spcPts val="3384"/>
              </a:lnSpc>
              <a:buFont typeface="Arial"/>
              <a:buChar char="•"/>
            </a:pPr>
            <a:r>
              <a:rPr lang="en-US" sz="3000" spc="-158" dirty="0">
                <a:solidFill>
                  <a:srgbClr val="000000"/>
                </a:solidFill>
                <a:latin typeface="Lookpeach Font TH Bold"/>
                <a:ea typeface="Lookpeach Font TH Bold"/>
                <a:cs typeface="Lookpeach Font TH Bold"/>
                <a:sym typeface="Lookpeach Font TH Bold"/>
              </a:rPr>
              <a:t>Equity Funds -</a:t>
            </a:r>
            <a:r>
              <a:rPr lang="en-US" sz="3000" spc="-158" dirty="0">
                <a:solidFill>
                  <a:srgbClr val="000000"/>
                </a:solidFill>
                <a:latin typeface="Lookpeach Font TH"/>
                <a:ea typeface="Lookpeach Font TH"/>
                <a:cs typeface="Lookpeach Font TH"/>
                <a:sym typeface="Lookpeach Font TH"/>
              </a:rPr>
              <a:t> </a:t>
            </a:r>
            <a:r>
              <a:rPr lang="en-US" sz="2729" spc="-158" dirty="0">
                <a:solidFill>
                  <a:srgbClr val="000000"/>
                </a:solidFill>
                <a:latin typeface="Lookpeach Font TH"/>
                <a:ea typeface="Lookpeach Font TH"/>
                <a:cs typeface="Lookpeach Font TH"/>
                <a:sym typeface="Lookpeach Font TH"/>
              </a:rPr>
              <a:t>Funds that primarily invest in equity shares of companies.</a:t>
            </a:r>
          </a:p>
          <a:p>
            <a:pPr marL="0" lvl="0" indent="0" algn="l">
              <a:lnSpc>
                <a:spcPts val="812"/>
              </a:lnSpc>
            </a:pPr>
            <a:endParaRPr lang="en-US" sz="3000" spc="-158" dirty="0">
              <a:solidFill>
                <a:srgbClr val="000000"/>
              </a:solidFill>
              <a:latin typeface="Lookpeach Font TH"/>
              <a:ea typeface="Lookpeach Font TH"/>
              <a:cs typeface="Lookpeach Font TH"/>
              <a:sym typeface="Lookpeach Font TH"/>
            </a:endParaRPr>
          </a:p>
          <a:p>
            <a:pPr marL="589232" lvl="1" indent="-294616"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Debt Funds -</a:t>
            </a:r>
            <a:r>
              <a:rPr lang="en-US" sz="3000" spc="-158" dirty="0">
                <a:solidFill>
                  <a:srgbClr val="000000"/>
                </a:solidFill>
                <a:latin typeface="Lookpeach Font TH"/>
                <a:ea typeface="Lookpeach Font TH"/>
                <a:cs typeface="Lookpeach Font TH"/>
                <a:sym typeface="Lookpeach Font TH"/>
              </a:rPr>
              <a:t> </a:t>
            </a:r>
            <a:r>
              <a:rPr lang="en-US" sz="2729" spc="-158" dirty="0">
                <a:solidFill>
                  <a:srgbClr val="000000"/>
                </a:solidFill>
                <a:latin typeface="Lookpeach Font TH"/>
                <a:ea typeface="Lookpeach Font TH"/>
                <a:cs typeface="Lookpeach Font TH"/>
                <a:sym typeface="Lookpeach Font TH"/>
              </a:rPr>
              <a:t>Funds that invest in debt instruments such as short and long-term bonds, government securities, T-bills, corporate paper, commercial paper, etc.</a:t>
            </a:r>
          </a:p>
          <a:p>
            <a:pPr marL="0" lvl="0" indent="0" algn="l">
              <a:lnSpc>
                <a:spcPts val="812"/>
              </a:lnSpc>
            </a:pPr>
            <a:endParaRPr lang="en-US" sz="2729" spc="-158" dirty="0">
              <a:solidFill>
                <a:srgbClr val="000000"/>
              </a:solidFill>
              <a:latin typeface="Lookpeach Font TH"/>
              <a:ea typeface="Lookpeach Font TH"/>
              <a:cs typeface="Lookpeach Font TH"/>
              <a:sym typeface="Lookpeach Font TH"/>
            </a:endParaRPr>
          </a:p>
          <a:p>
            <a:pPr marL="589232" lvl="1" indent="-294616"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Hybrid Funds -</a:t>
            </a:r>
            <a:r>
              <a:rPr lang="en-US" sz="3000" spc="-158" dirty="0">
                <a:solidFill>
                  <a:srgbClr val="000000"/>
                </a:solidFill>
                <a:latin typeface="Lookpeach Font TH"/>
                <a:ea typeface="Lookpeach Font TH"/>
                <a:cs typeface="Lookpeach Font TH"/>
                <a:sym typeface="Lookpeach Font TH"/>
              </a:rPr>
              <a:t> </a:t>
            </a:r>
            <a:r>
              <a:rPr lang="en-US" sz="2729" spc="-158" dirty="0">
                <a:solidFill>
                  <a:srgbClr val="000000"/>
                </a:solidFill>
                <a:latin typeface="Lookpeach Font TH"/>
                <a:ea typeface="Lookpeach Font TH"/>
                <a:cs typeface="Lookpeach Font TH"/>
                <a:sym typeface="Lookpeach Font TH"/>
              </a:rPr>
              <a:t>These are funds that invest in debt as well as equity instruments.</a:t>
            </a:r>
          </a:p>
          <a:p>
            <a:pPr algn="l">
              <a:lnSpc>
                <a:spcPts val="812"/>
              </a:lnSpc>
            </a:pPr>
            <a:endParaRPr lang="en-US" sz="2729" spc="-158" dirty="0">
              <a:solidFill>
                <a:srgbClr val="000000"/>
              </a:solidFill>
              <a:latin typeface="Lookpeach Font TH"/>
              <a:ea typeface="Lookpeach Font TH"/>
              <a:cs typeface="Lookpeach Font TH"/>
              <a:sym typeface="Lookpeach Font TH"/>
            </a:endParaRPr>
          </a:p>
          <a:p>
            <a:pPr marL="589232" lvl="1" indent="-294616"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Gold ETF - </a:t>
            </a:r>
            <a:r>
              <a:rPr lang="en-US" sz="2729" spc="-158" dirty="0">
                <a:solidFill>
                  <a:srgbClr val="000000"/>
                </a:solidFill>
                <a:latin typeface="Lookpeach Font TH"/>
                <a:ea typeface="Lookpeach Font TH"/>
                <a:cs typeface="Lookpeach Font TH"/>
                <a:sym typeface="Lookpeach Font TH"/>
              </a:rPr>
              <a:t>An exchange-traded fund that buys and sells gold.</a:t>
            </a:r>
          </a:p>
          <a:p>
            <a:pPr algn="l">
              <a:lnSpc>
                <a:spcPts val="812"/>
              </a:lnSpc>
            </a:pPr>
            <a:endParaRPr lang="en-US" sz="2729" spc="-158" dirty="0">
              <a:solidFill>
                <a:srgbClr val="000000"/>
              </a:solidFill>
              <a:latin typeface="Lookpeach Font TH"/>
              <a:ea typeface="Lookpeach Font TH"/>
              <a:cs typeface="Lookpeach Font TH"/>
              <a:sym typeface="Lookpeach Font TH"/>
            </a:endParaRPr>
          </a:p>
          <a:p>
            <a:pPr marL="589232" lvl="1" indent="-294616"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Real Estate Funds -</a:t>
            </a:r>
            <a:r>
              <a:rPr lang="en-US" sz="3000" spc="-158" dirty="0">
                <a:solidFill>
                  <a:srgbClr val="000000"/>
                </a:solidFill>
                <a:latin typeface="Lookpeach Font TH"/>
                <a:ea typeface="Lookpeach Font TH"/>
                <a:cs typeface="Lookpeach Font TH"/>
                <a:sym typeface="Lookpeach Font TH"/>
              </a:rPr>
              <a:t> </a:t>
            </a:r>
            <a:r>
              <a:rPr lang="en-US" sz="2729" spc="-158" dirty="0">
                <a:solidFill>
                  <a:srgbClr val="000000"/>
                </a:solidFill>
                <a:latin typeface="Lookpeach Font TH"/>
                <a:ea typeface="Lookpeach Font TH"/>
                <a:cs typeface="Lookpeach Font TH"/>
                <a:sym typeface="Lookpeach Font TH"/>
              </a:rPr>
              <a:t>These funds invest in properties.</a:t>
            </a:r>
          </a:p>
          <a:p>
            <a:pPr algn="l">
              <a:lnSpc>
                <a:spcPts val="812"/>
              </a:lnSpc>
            </a:pPr>
            <a:endParaRPr lang="en-US" sz="2729" spc="-158" dirty="0">
              <a:solidFill>
                <a:srgbClr val="000000"/>
              </a:solidFill>
              <a:latin typeface="Lookpeach Font TH"/>
              <a:ea typeface="Lookpeach Font TH"/>
              <a:cs typeface="Lookpeach Font TH"/>
              <a:sym typeface="Lookpeach Font TH"/>
            </a:endParaRPr>
          </a:p>
          <a:p>
            <a:pPr marL="589233" lvl="1" indent="-294617"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Money Market Funds -</a:t>
            </a:r>
            <a:r>
              <a:rPr lang="en-US" sz="3000" spc="-158" dirty="0">
                <a:solidFill>
                  <a:srgbClr val="000000"/>
                </a:solidFill>
                <a:latin typeface="Lookpeach Font TH"/>
                <a:ea typeface="Lookpeach Font TH"/>
                <a:cs typeface="Lookpeach Font TH"/>
                <a:sym typeface="Lookpeach Font TH"/>
              </a:rPr>
              <a:t> </a:t>
            </a:r>
            <a:r>
              <a:rPr lang="en-US" sz="2729" spc="-158" dirty="0">
                <a:solidFill>
                  <a:srgbClr val="000000"/>
                </a:solidFill>
                <a:latin typeface="Lookpeach Font TH"/>
                <a:ea typeface="Lookpeach Font TH"/>
                <a:cs typeface="Lookpeach Font TH"/>
                <a:sym typeface="Lookpeach Font TH"/>
              </a:rPr>
              <a:t>Invest in short-term debt; very low risk.</a:t>
            </a:r>
          </a:p>
          <a:p>
            <a:pPr algn="l">
              <a:lnSpc>
                <a:spcPts val="812"/>
              </a:lnSpc>
            </a:pPr>
            <a:endParaRPr lang="en-US" sz="2729" spc="-158" dirty="0">
              <a:solidFill>
                <a:srgbClr val="000000"/>
              </a:solidFill>
              <a:latin typeface="Lookpeach Font TH"/>
              <a:ea typeface="Lookpeach Font TH"/>
              <a:cs typeface="Lookpeach Font TH"/>
              <a:sym typeface="Lookpeach Font TH"/>
            </a:endParaRPr>
          </a:p>
          <a:p>
            <a:pPr marL="589233" lvl="1" indent="-294617" algn="l">
              <a:lnSpc>
                <a:spcPts val="3384"/>
              </a:lnSpc>
              <a:buFont typeface="Arial"/>
              <a:buChar char="•"/>
            </a:pPr>
            <a:r>
              <a:rPr lang="en-US" sz="3000" b="1" spc="-158" dirty="0">
                <a:solidFill>
                  <a:srgbClr val="000000"/>
                </a:solidFill>
                <a:latin typeface="Lookpeach Font TH Bold"/>
                <a:ea typeface="Lookpeach Font TH Bold"/>
                <a:cs typeface="Lookpeach Font TH Bold"/>
                <a:sym typeface="Lookpeach Font TH Bold"/>
              </a:rPr>
              <a:t>Index Funds - </a:t>
            </a:r>
            <a:r>
              <a:rPr lang="en-US" sz="2729" spc="-158" dirty="0">
                <a:solidFill>
                  <a:srgbClr val="000000"/>
                </a:solidFill>
                <a:latin typeface="Lookpeach Font TH"/>
                <a:ea typeface="Lookpeach Font TH"/>
                <a:cs typeface="Lookpeach Font TH"/>
                <a:sym typeface="Lookpeach Font TH"/>
              </a:rPr>
              <a:t>Track a market index; passive investment.</a:t>
            </a:r>
          </a:p>
        </p:txBody>
      </p:sp>
      <p:sp>
        <p:nvSpPr>
          <p:cNvPr id="6" name="Freeform 6"/>
          <p:cNvSpPr/>
          <p:nvPr/>
        </p:nvSpPr>
        <p:spPr>
          <a:xfrm>
            <a:off x="7406197" y="1344744"/>
            <a:ext cx="1984265" cy="992133"/>
          </a:xfrm>
          <a:custGeom>
            <a:avLst/>
            <a:gdLst/>
            <a:ahLst/>
            <a:cxnLst/>
            <a:rect l="l" t="t" r="r" b="b"/>
            <a:pathLst>
              <a:path w="1984265" h="992133">
                <a:moveTo>
                  <a:pt x="0" y="0"/>
                </a:moveTo>
                <a:lnTo>
                  <a:pt x="1984265" y="0"/>
                </a:lnTo>
                <a:lnTo>
                  <a:pt x="1984265" y="992132"/>
                </a:lnTo>
                <a:lnTo>
                  <a:pt x="0" y="9921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167789">
            <a:off x="1366328" y="9073041"/>
            <a:ext cx="2307862" cy="2422375"/>
          </a:xfrm>
          <a:custGeom>
            <a:avLst/>
            <a:gdLst/>
            <a:ahLst/>
            <a:cxnLst/>
            <a:rect l="l" t="t" r="r" b="b"/>
            <a:pathLst>
              <a:path w="2307862" h="2422375">
                <a:moveTo>
                  <a:pt x="0" y="0"/>
                </a:moveTo>
                <a:lnTo>
                  <a:pt x="2307862" y="0"/>
                </a:lnTo>
                <a:lnTo>
                  <a:pt x="2307862" y="2422374"/>
                </a:lnTo>
                <a:lnTo>
                  <a:pt x="0" y="24223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552978" y="8633337"/>
            <a:ext cx="1797515" cy="862807"/>
          </a:xfrm>
          <a:custGeom>
            <a:avLst/>
            <a:gdLst/>
            <a:ahLst/>
            <a:cxnLst/>
            <a:rect l="l" t="t" r="r" b="b"/>
            <a:pathLst>
              <a:path w="1797515" h="862807">
                <a:moveTo>
                  <a:pt x="0" y="0"/>
                </a:moveTo>
                <a:lnTo>
                  <a:pt x="1797515" y="0"/>
                </a:lnTo>
                <a:lnTo>
                  <a:pt x="1797515" y="862808"/>
                </a:lnTo>
                <a:lnTo>
                  <a:pt x="0" y="8628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092129" y="732440"/>
            <a:ext cx="1375048" cy="592521"/>
          </a:xfrm>
          <a:custGeom>
            <a:avLst/>
            <a:gdLst/>
            <a:ahLst/>
            <a:cxnLst/>
            <a:rect l="l" t="t" r="r" b="b"/>
            <a:pathLst>
              <a:path w="1375048" h="592521">
                <a:moveTo>
                  <a:pt x="0" y="0"/>
                </a:moveTo>
                <a:lnTo>
                  <a:pt x="1375048" y="0"/>
                </a:lnTo>
                <a:lnTo>
                  <a:pt x="1375048" y="592520"/>
                </a:lnTo>
                <a:lnTo>
                  <a:pt x="0" y="5925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B695"/>
        </a:solidFill>
        <a:effectLst/>
      </p:bgPr>
    </p:bg>
    <p:spTree>
      <p:nvGrpSpPr>
        <p:cNvPr id="1" name=""/>
        <p:cNvGrpSpPr/>
        <p:nvPr/>
      </p:nvGrpSpPr>
      <p:grpSpPr>
        <a:xfrm>
          <a:off x="0" y="0"/>
          <a:ext cx="0" cy="0"/>
          <a:chOff x="0" y="0"/>
          <a:chExt cx="0" cy="0"/>
        </a:xfrm>
      </p:grpSpPr>
      <p:sp>
        <p:nvSpPr>
          <p:cNvPr id="2" name="Freeform 2"/>
          <p:cNvSpPr/>
          <p:nvPr/>
        </p:nvSpPr>
        <p:spPr>
          <a:xfrm>
            <a:off x="-1150366" y="-5150866"/>
            <a:ext cx="20588731" cy="20588731"/>
          </a:xfrm>
          <a:custGeom>
            <a:avLst/>
            <a:gdLst/>
            <a:ahLst/>
            <a:cxnLst/>
            <a:rect l="l" t="t" r="r" b="b"/>
            <a:pathLst>
              <a:path w="20588731" h="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rot="-5133670">
            <a:off x="-1408822" y="4739898"/>
            <a:ext cx="4875044" cy="8377294"/>
          </a:xfrm>
          <a:custGeom>
            <a:avLst/>
            <a:gdLst/>
            <a:ahLst/>
            <a:cxnLst/>
            <a:rect l="l" t="t" r="r" b="b"/>
            <a:pathLst>
              <a:path w="4875044" h="8377294">
                <a:moveTo>
                  <a:pt x="0" y="0"/>
                </a:moveTo>
                <a:lnTo>
                  <a:pt x="4875044" y="0"/>
                </a:lnTo>
                <a:lnTo>
                  <a:pt x="4875044" y="8377294"/>
                </a:lnTo>
                <a:lnTo>
                  <a:pt x="0" y="837729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5133670">
            <a:off x="13400386" y="-2650887"/>
            <a:ext cx="4875044" cy="8377294"/>
          </a:xfrm>
          <a:custGeom>
            <a:avLst/>
            <a:gdLst/>
            <a:ahLst/>
            <a:cxnLst/>
            <a:rect l="l" t="t" r="r" b="b"/>
            <a:pathLst>
              <a:path w="4875044" h="8377294">
                <a:moveTo>
                  <a:pt x="0" y="0"/>
                </a:moveTo>
                <a:lnTo>
                  <a:pt x="4875044" y="0"/>
                </a:lnTo>
                <a:lnTo>
                  <a:pt x="4875044" y="8377293"/>
                </a:lnTo>
                <a:lnTo>
                  <a:pt x="0" y="837729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4382157" y="802882"/>
            <a:ext cx="5056209" cy="5168986"/>
          </a:xfrm>
          <a:custGeom>
            <a:avLst/>
            <a:gdLst/>
            <a:ahLst/>
            <a:cxnLst/>
            <a:rect l="l" t="t" r="r" b="b"/>
            <a:pathLst>
              <a:path w="5056209" h="5168986">
                <a:moveTo>
                  <a:pt x="0" y="0"/>
                </a:moveTo>
                <a:lnTo>
                  <a:pt x="5056209" y="0"/>
                </a:lnTo>
                <a:lnTo>
                  <a:pt x="5056209" y="5168987"/>
                </a:lnTo>
                <a:lnTo>
                  <a:pt x="0" y="51689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56947" y="5372955"/>
            <a:ext cx="4508721" cy="4508721"/>
          </a:xfrm>
          <a:custGeom>
            <a:avLst/>
            <a:gdLst/>
            <a:ahLst/>
            <a:cxnLst/>
            <a:rect l="l" t="t" r="r" b="b"/>
            <a:pathLst>
              <a:path w="4508721" h="4508721">
                <a:moveTo>
                  <a:pt x="0" y="0"/>
                </a:moveTo>
                <a:lnTo>
                  <a:pt x="4508722" y="0"/>
                </a:lnTo>
                <a:lnTo>
                  <a:pt x="4508722" y="4508721"/>
                </a:lnTo>
                <a:lnTo>
                  <a:pt x="0" y="45087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4013405" y="1011827"/>
            <a:ext cx="10917685" cy="1888183"/>
          </a:xfrm>
          <a:prstGeom prst="rect">
            <a:avLst/>
          </a:prstGeom>
        </p:spPr>
        <p:txBody>
          <a:bodyPr lIns="0" tIns="0" rIns="0" bIns="0" rtlCol="0" anchor="t">
            <a:spAutoFit/>
          </a:bodyPr>
          <a:lstStyle/>
          <a:p>
            <a:pPr algn="ctr">
              <a:lnSpc>
                <a:spcPts val="15397"/>
              </a:lnSpc>
            </a:pPr>
            <a:r>
              <a:rPr lang="en-US" sz="10997" b="1">
                <a:solidFill>
                  <a:srgbClr val="000000"/>
                </a:solidFill>
                <a:latin typeface="Cy Grotesk Key Bold"/>
                <a:ea typeface="Cy Grotesk Key Bold"/>
                <a:cs typeface="Cy Grotesk Key Bold"/>
                <a:sym typeface="Cy Grotesk Key Bold"/>
              </a:rPr>
              <a:t>ADVANTAGES</a:t>
            </a:r>
          </a:p>
        </p:txBody>
      </p:sp>
      <p:sp>
        <p:nvSpPr>
          <p:cNvPr id="8" name="TextBox 8"/>
          <p:cNvSpPr txBox="1"/>
          <p:nvPr/>
        </p:nvSpPr>
        <p:spPr>
          <a:xfrm>
            <a:off x="3804350" y="3974945"/>
            <a:ext cx="10754086" cy="5370608"/>
          </a:xfrm>
          <a:prstGeom prst="rect">
            <a:avLst/>
          </a:prstGeom>
        </p:spPr>
        <p:txBody>
          <a:bodyPr lIns="0" tIns="0" rIns="0" bIns="0" rtlCol="0" anchor="t">
            <a:spAutoFit/>
          </a:bodyPr>
          <a:lstStyle/>
          <a:p>
            <a:pPr algn="just">
              <a:lnSpc>
                <a:spcPts val="3155"/>
              </a:lnSpc>
            </a:pPr>
            <a:r>
              <a:rPr lang="en-US" sz="2253" b="1">
                <a:solidFill>
                  <a:srgbClr val="000000"/>
                </a:solidFill>
                <a:latin typeface="Balsamiq Sans Bold"/>
                <a:ea typeface="Balsamiq Sans Bold"/>
                <a:cs typeface="Balsamiq Sans Bold"/>
                <a:sym typeface="Balsamiq Sans Bold"/>
              </a:rPr>
              <a:t>Diversification:</a:t>
            </a:r>
            <a:r>
              <a:rPr lang="en-US" sz="2253">
                <a:solidFill>
                  <a:srgbClr val="000000"/>
                </a:solidFill>
                <a:latin typeface="Balsamiq Sans"/>
                <a:ea typeface="Balsamiq Sans"/>
                <a:cs typeface="Balsamiq Sans"/>
                <a:sym typeface="Balsamiq Sans"/>
              </a:rPr>
              <a:t> By pooling resources, mutual funds invest in a variety of securities, reducing the risk associated with individual investments.</a:t>
            </a:r>
          </a:p>
          <a:p>
            <a:pPr algn="just">
              <a:lnSpc>
                <a:spcPts val="1065"/>
              </a:lnSpc>
            </a:pPr>
            <a:endParaRPr lang="en-US" sz="2253">
              <a:solidFill>
                <a:srgbClr val="000000"/>
              </a:solidFill>
              <a:latin typeface="Balsamiq Sans"/>
              <a:ea typeface="Balsamiq Sans"/>
              <a:cs typeface="Balsamiq Sans"/>
              <a:sym typeface="Balsamiq Sans"/>
            </a:endParaRPr>
          </a:p>
          <a:p>
            <a:pPr algn="just">
              <a:lnSpc>
                <a:spcPts val="3155"/>
              </a:lnSpc>
            </a:pPr>
            <a:r>
              <a:rPr lang="en-US" sz="2253" b="1">
                <a:solidFill>
                  <a:srgbClr val="000000"/>
                </a:solidFill>
                <a:latin typeface="Balsamiq Sans Bold"/>
                <a:ea typeface="Balsamiq Sans Bold"/>
                <a:cs typeface="Balsamiq Sans Bold"/>
                <a:sym typeface="Balsamiq Sans Bold"/>
              </a:rPr>
              <a:t>Professional Management: </a:t>
            </a:r>
            <a:r>
              <a:rPr lang="en-US" sz="2253">
                <a:solidFill>
                  <a:srgbClr val="000000"/>
                </a:solidFill>
                <a:latin typeface="Balsamiq Sans"/>
                <a:ea typeface="Balsamiq Sans"/>
                <a:cs typeface="Balsamiq Sans"/>
                <a:sym typeface="Balsamiq Sans"/>
              </a:rPr>
              <a:t>Experienced fund managers make informed investment decisions on behalf of investors. </a:t>
            </a:r>
          </a:p>
          <a:p>
            <a:pPr algn="just">
              <a:lnSpc>
                <a:spcPts val="1065"/>
              </a:lnSpc>
            </a:pPr>
            <a:endParaRPr lang="en-US" sz="2253">
              <a:solidFill>
                <a:srgbClr val="000000"/>
              </a:solidFill>
              <a:latin typeface="Balsamiq Sans"/>
              <a:ea typeface="Balsamiq Sans"/>
              <a:cs typeface="Balsamiq Sans"/>
              <a:sym typeface="Balsamiq Sans"/>
            </a:endParaRPr>
          </a:p>
          <a:p>
            <a:pPr algn="just">
              <a:lnSpc>
                <a:spcPts val="3155"/>
              </a:lnSpc>
            </a:pPr>
            <a:r>
              <a:rPr lang="en-US" sz="2253" b="1">
                <a:solidFill>
                  <a:srgbClr val="000000"/>
                </a:solidFill>
                <a:latin typeface="Balsamiq Sans Bold"/>
                <a:ea typeface="Balsamiq Sans Bold"/>
                <a:cs typeface="Balsamiq Sans Bold"/>
                <a:sym typeface="Balsamiq Sans Bold"/>
              </a:rPr>
              <a:t>Affordability:</a:t>
            </a:r>
            <a:r>
              <a:rPr lang="en-US" sz="2253">
                <a:solidFill>
                  <a:srgbClr val="000000"/>
                </a:solidFill>
                <a:latin typeface="Balsamiq Sans"/>
                <a:ea typeface="Balsamiq Sans"/>
                <a:cs typeface="Balsamiq Sans"/>
                <a:sym typeface="Balsamiq Sans"/>
              </a:rPr>
              <a:t> Investors can start with relatively small amounts, making it accessible to a broad audience</a:t>
            </a:r>
          </a:p>
          <a:p>
            <a:pPr algn="just">
              <a:lnSpc>
                <a:spcPts val="1065"/>
              </a:lnSpc>
            </a:pPr>
            <a:endParaRPr lang="en-US" sz="2253">
              <a:solidFill>
                <a:srgbClr val="000000"/>
              </a:solidFill>
              <a:latin typeface="Balsamiq Sans"/>
              <a:ea typeface="Balsamiq Sans"/>
              <a:cs typeface="Balsamiq Sans"/>
              <a:sym typeface="Balsamiq Sans"/>
            </a:endParaRPr>
          </a:p>
          <a:p>
            <a:pPr algn="just">
              <a:lnSpc>
                <a:spcPts val="3155"/>
              </a:lnSpc>
            </a:pPr>
            <a:r>
              <a:rPr lang="en-US" sz="2253" b="1">
                <a:solidFill>
                  <a:srgbClr val="000000"/>
                </a:solidFill>
                <a:latin typeface="Balsamiq Sans Bold"/>
                <a:ea typeface="Balsamiq Sans Bold"/>
                <a:cs typeface="Balsamiq Sans Bold"/>
                <a:sym typeface="Balsamiq Sans Bold"/>
              </a:rPr>
              <a:t>Liquidity:</a:t>
            </a:r>
            <a:r>
              <a:rPr lang="en-US" sz="2253">
                <a:solidFill>
                  <a:srgbClr val="000000"/>
                </a:solidFill>
                <a:latin typeface="Balsamiq Sans"/>
                <a:ea typeface="Balsamiq Sans"/>
                <a:cs typeface="Balsamiq Sans"/>
                <a:sym typeface="Balsamiq Sans"/>
              </a:rPr>
              <a:t> Mutual funds can be easily bought or sold at the current net asset value, providing flexibility to investors. </a:t>
            </a:r>
          </a:p>
          <a:p>
            <a:pPr algn="just">
              <a:lnSpc>
                <a:spcPts val="1065"/>
              </a:lnSpc>
            </a:pPr>
            <a:endParaRPr lang="en-US" sz="2253">
              <a:solidFill>
                <a:srgbClr val="000000"/>
              </a:solidFill>
              <a:latin typeface="Balsamiq Sans"/>
              <a:ea typeface="Balsamiq Sans"/>
              <a:cs typeface="Balsamiq Sans"/>
              <a:sym typeface="Balsamiq Sans"/>
            </a:endParaRPr>
          </a:p>
          <a:p>
            <a:pPr algn="just">
              <a:lnSpc>
                <a:spcPts val="3155"/>
              </a:lnSpc>
            </a:pPr>
            <a:r>
              <a:rPr lang="en-US" sz="2253" b="1">
                <a:solidFill>
                  <a:srgbClr val="000000"/>
                </a:solidFill>
                <a:latin typeface="Balsamiq Sans Bold"/>
                <a:ea typeface="Balsamiq Sans Bold"/>
                <a:cs typeface="Balsamiq Sans Bold"/>
                <a:sym typeface="Balsamiq Sans Bold"/>
              </a:rPr>
              <a:t>Convenience: </a:t>
            </a:r>
            <a:r>
              <a:rPr lang="en-US" sz="2253">
                <a:solidFill>
                  <a:srgbClr val="000000"/>
                </a:solidFill>
                <a:latin typeface="Balsamiq Sans"/>
                <a:ea typeface="Balsamiq Sans"/>
                <a:cs typeface="Balsamiq Sans"/>
                <a:sym typeface="Balsamiq Sans"/>
              </a:rPr>
              <a:t>They offer a simple approach to investing, often providing additional services like check writing. </a:t>
            </a:r>
          </a:p>
          <a:p>
            <a:pPr algn="just">
              <a:lnSpc>
                <a:spcPts val="1065"/>
              </a:lnSpc>
            </a:pPr>
            <a:endParaRPr lang="en-US" sz="2253">
              <a:solidFill>
                <a:srgbClr val="000000"/>
              </a:solidFill>
              <a:latin typeface="Balsamiq Sans"/>
              <a:ea typeface="Balsamiq Sans"/>
              <a:cs typeface="Balsamiq Sans"/>
              <a:sym typeface="Balsamiq Sans"/>
            </a:endParaRPr>
          </a:p>
          <a:p>
            <a:pPr algn="just">
              <a:lnSpc>
                <a:spcPts val="3155"/>
              </a:lnSpc>
              <a:spcBef>
                <a:spcPct val="0"/>
              </a:spcBef>
            </a:pPr>
            <a:r>
              <a:rPr lang="en-US" sz="2253" b="1">
                <a:solidFill>
                  <a:srgbClr val="000000"/>
                </a:solidFill>
                <a:latin typeface="Balsamiq Sans Bold"/>
                <a:ea typeface="Balsamiq Sans Bold"/>
                <a:cs typeface="Balsamiq Sans Bold"/>
                <a:sym typeface="Balsamiq Sans Bold"/>
              </a:rPr>
              <a:t>Regulation and Transparency:</a:t>
            </a:r>
            <a:r>
              <a:rPr lang="en-US" sz="2253">
                <a:solidFill>
                  <a:srgbClr val="000000"/>
                </a:solidFill>
                <a:latin typeface="Balsamiq Sans"/>
                <a:ea typeface="Balsamiq Sans"/>
                <a:cs typeface="Balsamiq Sans"/>
                <a:sym typeface="Balsamiq Sans"/>
              </a:rPr>
              <a:t> Mutual funds are regulated by authorities, ensuring a level of oversight and protection for investors.</a:t>
            </a:r>
          </a:p>
        </p:txBody>
      </p:sp>
      <p:grpSp>
        <p:nvGrpSpPr>
          <p:cNvPr id="9" name="Group 9"/>
          <p:cNvGrpSpPr/>
          <p:nvPr/>
        </p:nvGrpSpPr>
        <p:grpSpPr>
          <a:xfrm>
            <a:off x="7143074" y="2786776"/>
            <a:ext cx="4658347" cy="829545"/>
            <a:chOff x="0" y="0"/>
            <a:chExt cx="6211130" cy="1106059"/>
          </a:xfrm>
        </p:grpSpPr>
        <p:grpSp>
          <p:nvGrpSpPr>
            <p:cNvPr id="10" name="Group 10"/>
            <p:cNvGrpSpPr/>
            <p:nvPr/>
          </p:nvGrpSpPr>
          <p:grpSpPr>
            <a:xfrm>
              <a:off x="0" y="0"/>
              <a:ext cx="6211130" cy="1106059"/>
              <a:chOff x="0" y="0"/>
              <a:chExt cx="1226890" cy="218481"/>
            </a:xfrm>
          </p:grpSpPr>
          <p:sp>
            <p:nvSpPr>
              <p:cNvPr id="11" name="Freeform 11"/>
              <p:cNvSpPr/>
              <p:nvPr/>
            </p:nvSpPr>
            <p:spPr>
              <a:xfrm>
                <a:off x="0" y="0"/>
                <a:ext cx="1226890" cy="218481"/>
              </a:xfrm>
              <a:custGeom>
                <a:avLst/>
                <a:gdLst/>
                <a:ahLst/>
                <a:cxnLst/>
                <a:rect l="l" t="t" r="r" b="b"/>
                <a:pathLst>
                  <a:path w="1226890" h="218481">
                    <a:moveTo>
                      <a:pt x="84759" y="0"/>
                    </a:moveTo>
                    <a:lnTo>
                      <a:pt x="1142131" y="0"/>
                    </a:lnTo>
                    <a:cubicBezTo>
                      <a:pt x="1188942" y="0"/>
                      <a:pt x="1226890" y="37948"/>
                      <a:pt x="1226890" y="84759"/>
                    </a:cubicBezTo>
                    <a:lnTo>
                      <a:pt x="1226890" y="133722"/>
                    </a:lnTo>
                    <a:cubicBezTo>
                      <a:pt x="1226890" y="180533"/>
                      <a:pt x="1188942" y="218481"/>
                      <a:pt x="1142131" y="218481"/>
                    </a:cubicBezTo>
                    <a:lnTo>
                      <a:pt x="84759" y="218481"/>
                    </a:lnTo>
                    <a:cubicBezTo>
                      <a:pt x="37948" y="218481"/>
                      <a:pt x="0" y="180533"/>
                      <a:pt x="0" y="133722"/>
                    </a:cubicBezTo>
                    <a:lnTo>
                      <a:pt x="0" y="84759"/>
                    </a:lnTo>
                    <a:cubicBezTo>
                      <a:pt x="0" y="37948"/>
                      <a:pt x="37948" y="0"/>
                      <a:pt x="84759" y="0"/>
                    </a:cubicBezTo>
                    <a:close/>
                  </a:path>
                </a:pathLst>
              </a:custGeom>
              <a:solidFill>
                <a:srgbClr val="F85992"/>
              </a:solidFill>
            </p:spPr>
          </p:sp>
          <p:sp>
            <p:nvSpPr>
              <p:cNvPr id="12" name="TextBox 12"/>
              <p:cNvSpPr txBox="1"/>
              <p:nvPr/>
            </p:nvSpPr>
            <p:spPr>
              <a:xfrm>
                <a:off x="0" y="-57150"/>
                <a:ext cx="1226890" cy="2756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60075" y="74779"/>
              <a:ext cx="5313390" cy="923671"/>
            </a:xfrm>
            <a:prstGeom prst="rect">
              <a:avLst/>
            </a:prstGeom>
          </p:spPr>
          <p:txBody>
            <a:bodyPr wrap="square" lIns="0" tIns="0" rIns="0" bIns="0" rtlCol="0" anchor="t">
              <a:spAutoFit/>
            </a:bodyPr>
            <a:lstStyle/>
            <a:p>
              <a:pPr marL="0" lvl="1" indent="0" algn="ctr">
                <a:lnSpc>
                  <a:spcPts val="5609"/>
                </a:lnSpc>
                <a:spcBef>
                  <a:spcPct val="0"/>
                </a:spcBef>
              </a:pPr>
              <a:r>
                <a:rPr lang="en-US" sz="4006" dirty="0">
                  <a:solidFill>
                    <a:srgbClr val="FCF3EB"/>
                  </a:solidFill>
                  <a:latin typeface="Balsamiq Sans"/>
                  <a:ea typeface="Balsamiq Sans"/>
                  <a:cs typeface="Balsamiq Sans"/>
                  <a:sym typeface="Balsamiq Sans"/>
                </a:rPr>
                <a:t>MUTUAL FUNDS</a:t>
              </a:r>
            </a:p>
          </p:txBody>
        </p:sp>
      </p:grpSp>
      <p:sp>
        <p:nvSpPr>
          <p:cNvPr id="14" name="Freeform 14"/>
          <p:cNvSpPr/>
          <p:nvPr/>
        </p:nvSpPr>
        <p:spPr>
          <a:xfrm>
            <a:off x="-522865" y="-609824"/>
            <a:ext cx="4641143" cy="4295166"/>
          </a:xfrm>
          <a:custGeom>
            <a:avLst/>
            <a:gdLst/>
            <a:ahLst/>
            <a:cxnLst/>
            <a:rect l="l" t="t" r="r" b="b"/>
            <a:pathLst>
              <a:path w="4641143" h="4295166">
                <a:moveTo>
                  <a:pt x="0" y="0"/>
                </a:moveTo>
                <a:lnTo>
                  <a:pt x="4641142" y="0"/>
                </a:lnTo>
                <a:lnTo>
                  <a:pt x="4641142" y="4295167"/>
                </a:lnTo>
                <a:lnTo>
                  <a:pt x="0" y="4295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520619">
            <a:off x="11879612" y="8477427"/>
            <a:ext cx="7916072" cy="8690298"/>
          </a:xfrm>
          <a:custGeom>
            <a:avLst/>
            <a:gdLst/>
            <a:ahLst/>
            <a:cxnLst/>
            <a:rect l="l" t="t" r="r" b="b"/>
            <a:pathLst>
              <a:path w="7916072" h="8690298">
                <a:moveTo>
                  <a:pt x="0" y="0"/>
                </a:moveTo>
                <a:lnTo>
                  <a:pt x="7916072" y="0"/>
                </a:lnTo>
                <a:lnTo>
                  <a:pt x="7916072" y="8690298"/>
                </a:lnTo>
                <a:lnTo>
                  <a:pt x="0" y="86902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2A1FD"/>
        </a:solidFill>
        <a:effectLst/>
      </p:bgPr>
    </p:bg>
    <p:spTree>
      <p:nvGrpSpPr>
        <p:cNvPr id="1" name=""/>
        <p:cNvGrpSpPr/>
        <p:nvPr/>
      </p:nvGrpSpPr>
      <p:grpSpPr>
        <a:xfrm>
          <a:off x="0" y="0"/>
          <a:ext cx="0" cy="0"/>
          <a:chOff x="0" y="0"/>
          <a:chExt cx="0" cy="0"/>
        </a:xfrm>
      </p:grpSpPr>
      <p:sp>
        <p:nvSpPr>
          <p:cNvPr id="2" name="Freeform 2"/>
          <p:cNvSpPr/>
          <p:nvPr/>
        </p:nvSpPr>
        <p:spPr>
          <a:xfrm>
            <a:off x="11843981" y="3113306"/>
            <a:ext cx="7016691" cy="4962714"/>
          </a:xfrm>
          <a:custGeom>
            <a:avLst/>
            <a:gdLst/>
            <a:ahLst/>
            <a:cxnLst/>
            <a:rect l="l" t="t" r="r" b="b"/>
            <a:pathLst>
              <a:path w="7016691" h="4962714">
                <a:moveTo>
                  <a:pt x="0" y="0"/>
                </a:moveTo>
                <a:lnTo>
                  <a:pt x="7016691" y="0"/>
                </a:lnTo>
                <a:lnTo>
                  <a:pt x="7016691" y="4962715"/>
                </a:lnTo>
                <a:lnTo>
                  <a:pt x="0" y="4962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34072" y="1232335"/>
            <a:ext cx="1825228" cy="1897685"/>
          </a:xfrm>
          <a:custGeom>
            <a:avLst/>
            <a:gdLst/>
            <a:ahLst/>
            <a:cxnLst/>
            <a:rect l="l" t="t" r="r" b="b"/>
            <a:pathLst>
              <a:path w="1825228" h="1897685">
                <a:moveTo>
                  <a:pt x="0" y="0"/>
                </a:moveTo>
                <a:lnTo>
                  <a:pt x="1825228" y="0"/>
                </a:lnTo>
                <a:lnTo>
                  <a:pt x="1825228" y="1897685"/>
                </a:lnTo>
                <a:lnTo>
                  <a:pt x="0" y="18976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27940" y="8257868"/>
            <a:ext cx="1832119" cy="1612265"/>
          </a:xfrm>
          <a:custGeom>
            <a:avLst/>
            <a:gdLst/>
            <a:ahLst/>
            <a:cxnLst/>
            <a:rect l="l" t="t" r="r" b="b"/>
            <a:pathLst>
              <a:path w="1832119" h="1612265">
                <a:moveTo>
                  <a:pt x="0" y="0"/>
                </a:moveTo>
                <a:lnTo>
                  <a:pt x="1832120" y="0"/>
                </a:lnTo>
                <a:lnTo>
                  <a:pt x="1832120"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8585230"/>
            <a:ext cx="1984265" cy="992133"/>
          </a:xfrm>
          <a:custGeom>
            <a:avLst/>
            <a:gdLst/>
            <a:ahLst/>
            <a:cxnLst/>
            <a:rect l="l" t="t" r="r" b="b"/>
            <a:pathLst>
              <a:path w="1984265" h="992133">
                <a:moveTo>
                  <a:pt x="0" y="0"/>
                </a:moveTo>
                <a:lnTo>
                  <a:pt x="1984265" y="0"/>
                </a:lnTo>
                <a:lnTo>
                  <a:pt x="1984265" y="992133"/>
                </a:lnTo>
                <a:lnTo>
                  <a:pt x="0" y="992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399950" y="1733060"/>
            <a:ext cx="1797515" cy="862807"/>
          </a:xfrm>
          <a:custGeom>
            <a:avLst/>
            <a:gdLst/>
            <a:ahLst/>
            <a:cxnLst/>
            <a:rect l="l" t="t" r="r" b="b"/>
            <a:pathLst>
              <a:path w="1797515" h="862807">
                <a:moveTo>
                  <a:pt x="0" y="0"/>
                </a:moveTo>
                <a:lnTo>
                  <a:pt x="1797516" y="0"/>
                </a:lnTo>
                <a:lnTo>
                  <a:pt x="1797516" y="862807"/>
                </a:lnTo>
                <a:lnTo>
                  <a:pt x="0" y="86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167789">
            <a:off x="11310428" y="9075813"/>
            <a:ext cx="2307862" cy="2422375"/>
          </a:xfrm>
          <a:custGeom>
            <a:avLst/>
            <a:gdLst/>
            <a:ahLst/>
            <a:cxnLst/>
            <a:rect l="l" t="t" r="r" b="b"/>
            <a:pathLst>
              <a:path w="2307862" h="2422375">
                <a:moveTo>
                  <a:pt x="0" y="0"/>
                </a:moveTo>
                <a:lnTo>
                  <a:pt x="2307862" y="0"/>
                </a:lnTo>
                <a:lnTo>
                  <a:pt x="2307862" y="2422375"/>
                </a:lnTo>
                <a:lnTo>
                  <a:pt x="0" y="24223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565583" y="982589"/>
            <a:ext cx="9733125" cy="1520824"/>
          </a:xfrm>
          <a:prstGeom prst="rect">
            <a:avLst/>
          </a:prstGeom>
        </p:spPr>
        <p:txBody>
          <a:bodyPr lIns="0" tIns="0" rIns="0" bIns="0" rtlCol="0" anchor="t">
            <a:spAutoFit/>
          </a:bodyPr>
          <a:lstStyle/>
          <a:p>
            <a:pPr algn="l">
              <a:lnSpc>
                <a:spcPts val="11200"/>
              </a:lnSpc>
            </a:pPr>
            <a:r>
              <a:rPr lang="en-US" sz="8000">
                <a:solidFill>
                  <a:srgbClr val="000000"/>
                </a:solidFill>
                <a:latin typeface="Mango AC"/>
                <a:ea typeface="Mango AC"/>
                <a:cs typeface="Mango AC"/>
                <a:sym typeface="Mango AC"/>
              </a:rPr>
              <a:t>DISADVANTAGES</a:t>
            </a:r>
          </a:p>
        </p:txBody>
      </p:sp>
      <p:sp>
        <p:nvSpPr>
          <p:cNvPr id="9" name="TextBox 9"/>
          <p:cNvSpPr txBox="1"/>
          <p:nvPr/>
        </p:nvSpPr>
        <p:spPr>
          <a:xfrm>
            <a:off x="860333" y="2865363"/>
            <a:ext cx="10863424" cy="5685274"/>
          </a:xfrm>
          <a:prstGeom prst="rect">
            <a:avLst/>
          </a:prstGeom>
        </p:spPr>
        <p:txBody>
          <a:bodyPr lIns="0" tIns="0" rIns="0" bIns="0" rtlCol="0" anchor="t">
            <a:spAutoFit/>
          </a:bodyPr>
          <a:lstStyle/>
          <a:p>
            <a:pPr marL="0" lvl="0" indent="0" algn="just">
              <a:lnSpc>
                <a:spcPts val="2976"/>
              </a:lnSpc>
            </a:pPr>
            <a:endParaRPr dirty="0"/>
          </a:p>
          <a:p>
            <a:pPr algn="just">
              <a:lnSpc>
                <a:spcPts val="2976"/>
              </a:lnSpc>
            </a:pPr>
            <a:r>
              <a:rPr lang="en-US" sz="2600" spc="-139" dirty="0">
                <a:solidFill>
                  <a:srgbClr val="000000"/>
                </a:solidFill>
                <a:latin typeface="Lookpeach Font TH"/>
                <a:ea typeface="Lookpeach Font TH"/>
                <a:cs typeface="Lookpeach Font TH"/>
                <a:sym typeface="Lookpeach Font TH"/>
              </a:rPr>
              <a:t>1. E</a:t>
            </a:r>
            <a:r>
              <a:rPr lang="en-US" sz="2600" b="1" spc="-139" dirty="0">
                <a:solidFill>
                  <a:srgbClr val="000000"/>
                </a:solidFill>
                <a:latin typeface="Lookpeach Font TH Bold"/>
                <a:ea typeface="Lookpeach Font TH Bold"/>
                <a:cs typeface="Lookpeach Font TH Bold"/>
                <a:sym typeface="Lookpeach Font TH Bold"/>
              </a:rPr>
              <a:t>xpense Ratio:</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Fees can lower returns; actively managed funds typically cost more than index funds. </a:t>
            </a:r>
          </a:p>
          <a:p>
            <a:pPr algn="just">
              <a:lnSpc>
                <a:spcPts val="1116"/>
              </a:lnSpc>
            </a:pPr>
            <a:endParaRPr lang="en-US" sz="2400" spc="-139" dirty="0">
              <a:solidFill>
                <a:srgbClr val="000000"/>
              </a:solidFill>
              <a:latin typeface="Lookpeach Font TH"/>
              <a:ea typeface="Lookpeach Font TH"/>
              <a:cs typeface="Lookpeach Font TH"/>
              <a:sym typeface="Lookpeach Font TH"/>
            </a:endParaRPr>
          </a:p>
          <a:p>
            <a:pPr algn="just">
              <a:lnSpc>
                <a:spcPts val="2976"/>
              </a:lnSpc>
            </a:pPr>
            <a:r>
              <a:rPr lang="en-US" sz="2600" spc="-139" dirty="0">
                <a:solidFill>
                  <a:srgbClr val="000000"/>
                </a:solidFill>
                <a:latin typeface="Lookpeach Font TH"/>
                <a:ea typeface="Lookpeach Font TH"/>
                <a:cs typeface="Lookpeach Font TH"/>
                <a:sym typeface="Lookpeach Font TH"/>
              </a:rPr>
              <a:t>2. </a:t>
            </a:r>
            <a:r>
              <a:rPr lang="en-US" sz="2600" b="1" spc="-139" dirty="0">
                <a:solidFill>
                  <a:srgbClr val="000000"/>
                </a:solidFill>
                <a:latin typeface="Lookpeach Font TH Bold"/>
                <a:ea typeface="Lookpeach Font TH Bold"/>
                <a:cs typeface="Lookpeach Font TH Bold"/>
                <a:sym typeface="Lookpeach Font TH Bold"/>
              </a:rPr>
              <a:t>Hidden Charges:</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Some funds have additional fees that impact investment value.</a:t>
            </a:r>
          </a:p>
          <a:p>
            <a:pPr algn="just">
              <a:lnSpc>
                <a:spcPts val="1116"/>
              </a:lnSpc>
            </a:pPr>
            <a:endParaRPr lang="en-US" sz="2400" spc="-139" dirty="0">
              <a:solidFill>
                <a:srgbClr val="000000"/>
              </a:solidFill>
              <a:latin typeface="Lookpeach Font TH"/>
              <a:ea typeface="Lookpeach Font TH"/>
              <a:cs typeface="Lookpeach Font TH"/>
              <a:sym typeface="Lookpeach Font TH"/>
            </a:endParaRPr>
          </a:p>
          <a:p>
            <a:pPr algn="just">
              <a:lnSpc>
                <a:spcPts val="2976"/>
              </a:lnSpc>
            </a:pPr>
            <a:r>
              <a:rPr lang="en-US" sz="2600" spc="-139" dirty="0">
                <a:solidFill>
                  <a:srgbClr val="000000"/>
                </a:solidFill>
                <a:latin typeface="Lookpeach Font TH"/>
                <a:ea typeface="Lookpeach Font TH"/>
                <a:cs typeface="Lookpeach Font TH"/>
                <a:sym typeface="Lookpeach Font TH"/>
              </a:rPr>
              <a:t>3. </a:t>
            </a:r>
            <a:r>
              <a:rPr lang="en-US" sz="2600" b="1" spc="-139" dirty="0">
                <a:solidFill>
                  <a:srgbClr val="000000"/>
                </a:solidFill>
                <a:latin typeface="Lookpeach Font TH Bold"/>
                <a:ea typeface="Lookpeach Font TH Bold"/>
                <a:cs typeface="Lookpeach Font TH Bold"/>
                <a:sym typeface="Lookpeach Font TH Bold"/>
              </a:rPr>
              <a:t>Lack of Control:</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Investors cannot influence fund investment decisions, which may not match personal strategies.</a:t>
            </a:r>
          </a:p>
          <a:p>
            <a:pPr algn="just">
              <a:lnSpc>
                <a:spcPts val="1116"/>
              </a:lnSpc>
            </a:pPr>
            <a:endParaRPr lang="en-US" sz="2400" spc="-139" dirty="0">
              <a:solidFill>
                <a:srgbClr val="000000"/>
              </a:solidFill>
              <a:latin typeface="Lookpeach Font TH"/>
              <a:ea typeface="Lookpeach Font TH"/>
              <a:cs typeface="Lookpeach Font TH"/>
              <a:sym typeface="Lookpeach Font TH"/>
            </a:endParaRPr>
          </a:p>
          <a:p>
            <a:pPr algn="just">
              <a:lnSpc>
                <a:spcPts val="2976"/>
              </a:lnSpc>
            </a:pPr>
            <a:r>
              <a:rPr lang="en-US" sz="2600" spc="-139" dirty="0">
                <a:solidFill>
                  <a:srgbClr val="000000"/>
                </a:solidFill>
                <a:latin typeface="Lookpeach Font TH"/>
                <a:ea typeface="Lookpeach Font TH"/>
                <a:cs typeface="Lookpeach Font TH"/>
                <a:sym typeface="Lookpeach Font TH"/>
              </a:rPr>
              <a:t>4. </a:t>
            </a:r>
            <a:r>
              <a:rPr lang="en-US" sz="2600" b="1" spc="-139" dirty="0">
                <a:solidFill>
                  <a:srgbClr val="000000"/>
                </a:solidFill>
                <a:latin typeface="Lookpeach Font TH Bold"/>
                <a:ea typeface="Lookpeach Font TH Bold"/>
                <a:cs typeface="Lookpeach Font TH Bold"/>
                <a:sym typeface="Lookpeach Font TH Bold"/>
              </a:rPr>
              <a:t>Market Risk:</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Investments are vulnerable to market fluctuations, with no guaranteed returns.</a:t>
            </a:r>
          </a:p>
          <a:p>
            <a:pPr algn="just">
              <a:lnSpc>
                <a:spcPts val="1116"/>
              </a:lnSpc>
            </a:pPr>
            <a:endParaRPr lang="en-US" sz="2400" spc="-139" dirty="0">
              <a:solidFill>
                <a:srgbClr val="000000"/>
              </a:solidFill>
              <a:latin typeface="Lookpeach Font TH"/>
              <a:ea typeface="Lookpeach Font TH"/>
              <a:cs typeface="Lookpeach Font TH"/>
              <a:sym typeface="Lookpeach Font TH"/>
            </a:endParaRPr>
          </a:p>
          <a:p>
            <a:pPr algn="just">
              <a:lnSpc>
                <a:spcPts val="2976"/>
              </a:lnSpc>
            </a:pPr>
            <a:r>
              <a:rPr lang="en-US" sz="2600" spc="-139" dirty="0">
                <a:solidFill>
                  <a:srgbClr val="000000"/>
                </a:solidFill>
                <a:latin typeface="Lookpeach Font TH"/>
                <a:ea typeface="Lookpeach Font TH"/>
                <a:cs typeface="Lookpeach Font TH"/>
                <a:sym typeface="Lookpeach Font TH"/>
              </a:rPr>
              <a:t>5. </a:t>
            </a:r>
            <a:r>
              <a:rPr lang="en-US" sz="2600" b="1" spc="-139" dirty="0">
                <a:solidFill>
                  <a:srgbClr val="000000"/>
                </a:solidFill>
                <a:latin typeface="Lookpeach Font TH Bold"/>
                <a:ea typeface="Lookpeach Font TH Bold"/>
                <a:cs typeface="Lookpeach Font TH Bold"/>
                <a:sym typeface="Lookpeach Font TH Bold"/>
              </a:rPr>
              <a:t>Lock-in Periods (ELSS Funds):</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Certain funds, like ELSS, impose mandatory lock-in periods, limiting liquidity.</a:t>
            </a:r>
          </a:p>
          <a:p>
            <a:pPr algn="just">
              <a:lnSpc>
                <a:spcPts val="1116"/>
              </a:lnSpc>
            </a:pPr>
            <a:endParaRPr lang="en-US" sz="2400" spc="-139" dirty="0">
              <a:solidFill>
                <a:srgbClr val="000000"/>
              </a:solidFill>
              <a:latin typeface="Lookpeach Font TH"/>
              <a:ea typeface="Lookpeach Font TH"/>
              <a:cs typeface="Lookpeach Font TH"/>
              <a:sym typeface="Lookpeach Font TH"/>
            </a:endParaRPr>
          </a:p>
          <a:p>
            <a:pPr algn="just">
              <a:lnSpc>
                <a:spcPts val="2976"/>
              </a:lnSpc>
            </a:pPr>
            <a:r>
              <a:rPr lang="en-US" sz="2600" spc="-139" dirty="0">
                <a:solidFill>
                  <a:srgbClr val="000000"/>
                </a:solidFill>
                <a:latin typeface="Lookpeach Font TH"/>
                <a:ea typeface="Lookpeach Font TH"/>
                <a:cs typeface="Lookpeach Font TH"/>
                <a:sym typeface="Lookpeach Font TH"/>
              </a:rPr>
              <a:t>6. </a:t>
            </a:r>
            <a:r>
              <a:rPr lang="en-US" sz="2600" b="1" spc="-139" dirty="0">
                <a:solidFill>
                  <a:srgbClr val="000000"/>
                </a:solidFill>
                <a:latin typeface="Lookpeach Font TH Bold"/>
                <a:ea typeface="Lookpeach Font TH Bold"/>
                <a:cs typeface="Lookpeach Font TH Bold"/>
                <a:sym typeface="Lookpeach Font TH Bold"/>
              </a:rPr>
              <a:t>Tax Implications:</a:t>
            </a:r>
            <a:r>
              <a:rPr lang="en-US" sz="2600" spc="-139" dirty="0">
                <a:solidFill>
                  <a:srgbClr val="000000"/>
                </a:solidFill>
                <a:latin typeface="Lookpeach Font TH"/>
                <a:ea typeface="Lookpeach Font TH"/>
                <a:cs typeface="Lookpeach Font TH"/>
                <a:sym typeface="Lookpeach Font TH"/>
              </a:rPr>
              <a:t> </a:t>
            </a:r>
            <a:r>
              <a:rPr lang="en-US" sz="2400" spc="-139" dirty="0">
                <a:solidFill>
                  <a:srgbClr val="000000"/>
                </a:solidFill>
                <a:latin typeface="Lookpeach Font TH"/>
                <a:ea typeface="Lookpeach Font TH"/>
                <a:cs typeface="Lookpeach Font TH"/>
                <a:sym typeface="Lookpeach Font TH"/>
              </a:rPr>
              <a:t>Taxes on distributions occur even when earnings are reinvested, leading to inefficiencies.</a:t>
            </a:r>
          </a:p>
        </p:txBody>
      </p:sp>
      <p:grpSp>
        <p:nvGrpSpPr>
          <p:cNvPr id="10" name="Group 10"/>
          <p:cNvGrpSpPr/>
          <p:nvPr/>
        </p:nvGrpSpPr>
        <p:grpSpPr>
          <a:xfrm>
            <a:off x="3415707" y="2448359"/>
            <a:ext cx="4032877" cy="664947"/>
            <a:chOff x="0" y="0"/>
            <a:chExt cx="5377170" cy="886596"/>
          </a:xfrm>
        </p:grpSpPr>
        <p:grpSp>
          <p:nvGrpSpPr>
            <p:cNvPr id="11" name="Group 11"/>
            <p:cNvGrpSpPr/>
            <p:nvPr/>
          </p:nvGrpSpPr>
          <p:grpSpPr>
            <a:xfrm>
              <a:off x="0" y="0"/>
              <a:ext cx="5377170" cy="886596"/>
              <a:chOff x="0" y="0"/>
              <a:chExt cx="1062157" cy="175130"/>
            </a:xfrm>
          </p:grpSpPr>
          <p:sp>
            <p:nvSpPr>
              <p:cNvPr id="12" name="Freeform 12"/>
              <p:cNvSpPr/>
              <p:nvPr/>
            </p:nvSpPr>
            <p:spPr>
              <a:xfrm>
                <a:off x="0" y="0"/>
                <a:ext cx="1062157" cy="175130"/>
              </a:xfrm>
              <a:custGeom>
                <a:avLst/>
                <a:gdLst/>
                <a:ahLst/>
                <a:cxnLst/>
                <a:rect l="l" t="t" r="r" b="b"/>
                <a:pathLst>
                  <a:path w="1062157" h="175130">
                    <a:moveTo>
                      <a:pt x="87565" y="0"/>
                    </a:moveTo>
                    <a:lnTo>
                      <a:pt x="974592" y="0"/>
                    </a:lnTo>
                    <a:cubicBezTo>
                      <a:pt x="997816" y="0"/>
                      <a:pt x="1020088" y="9226"/>
                      <a:pt x="1036510" y="25647"/>
                    </a:cubicBezTo>
                    <a:cubicBezTo>
                      <a:pt x="1052931" y="42069"/>
                      <a:pt x="1062157" y="64341"/>
                      <a:pt x="1062157" y="87565"/>
                    </a:cubicBezTo>
                    <a:lnTo>
                      <a:pt x="1062157" y="87565"/>
                    </a:lnTo>
                    <a:cubicBezTo>
                      <a:pt x="1062157" y="110789"/>
                      <a:pt x="1052931" y="133061"/>
                      <a:pt x="1036510" y="149483"/>
                    </a:cubicBezTo>
                    <a:cubicBezTo>
                      <a:pt x="1020088" y="165905"/>
                      <a:pt x="997816" y="175130"/>
                      <a:pt x="974592" y="175130"/>
                    </a:cubicBezTo>
                    <a:lnTo>
                      <a:pt x="87565" y="175130"/>
                    </a:lnTo>
                    <a:cubicBezTo>
                      <a:pt x="64341" y="175130"/>
                      <a:pt x="42069" y="165905"/>
                      <a:pt x="25647" y="149483"/>
                    </a:cubicBezTo>
                    <a:cubicBezTo>
                      <a:pt x="9226" y="133061"/>
                      <a:pt x="0" y="110789"/>
                      <a:pt x="0" y="87565"/>
                    </a:cubicBezTo>
                    <a:lnTo>
                      <a:pt x="0" y="87565"/>
                    </a:lnTo>
                    <a:cubicBezTo>
                      <a:pt x="0" y="64341"/>
                      <a:pt x="9226" y="42069"/>
                      <a:pt x="25647" y="25647"/>
                    </a:cubicBezTo>
                    <a:cubicBezTo>
                      <a:pt x="42069" y="9226"/>
                      <a:pt x="64341" y="0"/>
                      <a:pt x="87565" y="0"/>
                    </a:cubicBezTo>
                    <a:close/>
                  </a:path>
                </a:pathLst>
              </a:custGeom>
              <a:solidFill>
                <a:srgbClr val="F85992"/>
              </a:solidFill>
            </p:spPr>
          </p:sp>
          <p:sp>
            <p:nvSpPr>
              <p:cNvPr id="13" name="TextBox 13"/>
              <p:cNvSpPr txBox="1"/>
              <p:nvPr/>
            </p:nvSpPr>
            <p:spPr>
              <a:xfrm>
                <a:off x="0" y="-57150"/>
                <a:ext cx="1062157" cy="23228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52720" y="7324"/>
              <a:ext cx="5071731" cy="795748"/>
            </a:xfrm>
            <a:prstGeom prst="rect">
              <a:avLst/>
            </a:prstGeom>
          </p:spPr>
          <p:txBody>
            <a:bodyPr lIns="0" tIns="0" rIns="0" bIns="0" rtlCol="0" anchor="t">
              <a:spAutoFit/>
            </a:bodyPr>
            <a:lstStyle/>
            <a:p>
              <a:pPr marL="0" lvl="1" indent="0" algn="ctr">
                <a:lnSpc>
                  <a:spcPts val="5019"/>
                </a:lnSpc>
                <a:spcBef>
                  <a:spcPct val="0"/>
                </a:spcBef>
              </a:pPr>
              <a:r>
                <a:rPr lang="en-US" sz="3585">
                  <a:solidFill>
                    <a:srgbClr val="FCF3EB"/>
                  </a:solidFill>
                  <a:latin typeface="Balsamiq Sans"/>
                  <a:ea typeface="Balsamiq Sans"/>
                  <a:cs typeface="Balsamiq Sans"/>
                  <a:sym typeface="Balsamiq Sans"/>
                </a:rPr>
                <a:t>MUTUAL FUNDS</a:t>
              </a:r>
            </a:p>
          </p:txBody>
        </p:sp>
      </p:grpSp>
      <p:sp>
        <p:nvSpPr>
          <p:cNvPr id="15" name="Freeform 15"/>
          <p:cNvSpPr/>
          <p:nvPr/>
        </p:nvSpPr>
        <p:spPr>
          <a:xfrm rot="4399754">
            <a:off x="-350477" y="-682611"/>
            <a:ext cx="1832119" cy="1612265"/>
          </a:xfrm>
          <a:custGeom>
            <a:avLst/>
            <a:gdLst/>
            <a:ahLst/>
            <a:cxnLst/>
            <a:rect l="l" t="t" r="r" b="b"/>
            <a:pathLst>
              <a:path w="1832119" h="1612265">
                <a:moveTo>
                  <a:pt x="0" y="0"/>
                </a:moveTo>
                <a:lnTo>
                  <a:pt x="1832119" y="0"/>
                </a:lnTo>
                <a:lnTo>
                  <a:pt x="1832119"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4399754">
            <a:off x="69731" y="9880044"/>
            <a:ext cx="1832119" cy="1612265"/>
          </a:xfrm>
          <a:custGeom>
            <a:avLst/>
            <a:gdLst/>
            <a:ahLst/>
            <a:cxnLst/>
            <a:rect l="l" t="t" r="r" b="b"/>
            <a:pathLst>
              <a:path w="1832119" h="1612265">
                <a:moveTo>
                  <a:pt x="0" y="0"/>
                </a:moveTo>
                <a:lnTo>
                  <a:pt x="1832120" y="0"/>
                </a:lnTo>
                <a:lnTo>
                  <a:pt x="1832120" y="1612265"/>
                </a:lnTo>
                <a:lnTo>
                  <a:pt x="0" y="16122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11">
            <a:extLst>
              <a:ext uri="{FF2B5EF4-FFF2-40B4-BE49-F238E27FC236}">
                <a16:creationId xmlns:a16="http://schemas.microsoft.com/office/drawing/2014/main" id="{9080D23B-1ED5-CF75-E27B-D9C8F9BCFFA6}"/>
              </a:ext>
            </a:extLst>
          </p:cNvPr>
          <p:cNvGrpSpPr/>
          <p:nvPr/>
        </p:nvGrpSpPr>
        <p:grpSpPr>
          <a:xfrm>
            <a:off x="11723757" y="2248082"/>
            <a:ext cx="4032877" cy="881938"/>
            <a:chOff x="0" y="-57150"/>
            <a:chExt cx="1062157" cy="232280"/>
          </a:xfrm>
        </p:grpSpPr>
        <p:sp>
          <p:nvSpPr>
            <p:cNvPr id="25" name="Freeform 12">
              <a:extLst>
                <a:ext uri="{FF2B5EF4-FFF2-40B4-BE49-F238E27FC236}">
                  <a16:creationId xmlns:a16="http://schemas.microsoft.com/office/drawing/2014/main" id="{653B4663-F27A-4F78-3958-B47A4CADD99B}"/>
                </a:ext>
              </a:extLst>
            </p:cNvPr>
            <p:cNvSpPr/>
            <p:nvPr/>
          </p:nvSpPr>
          <p:spPr>
            <a:xfrm>
              <a:off x="0" y="0"/>
              <a:ext cx="1062157" cy="175130"/>
            </a:xfrm>
            <a:custGeom>
              <a:avLst/>
              <a:gdLst/>
              <a:ahLst/>
              <a:cxnLst/>
              <a:rect l="l" t="t" r="r" b="b"/>
              <a:pathLst>
                <a:path w="1062157" h="175130">
                  <a:moveTo>
                    <a:pt x="87565" y="0"/>
                  </a:moveTo>
                  <a:lnTo>
                    <a:pt x="974592" y="0"/>
                  </a:lnTo>
                  <a:cubicBezTo>
                    <a:pt x="997816" y="0"/>
                    <a:pt x="1020088" y="9226"/>
                    <a:pt x="1036510" y="25647"/>
                  </a:cubicBezTo>
                  <a:cubicBezTo>
                    <a:pt x="1052931" y="42069"/>
                    <a:pt x="1062157" y="64341"/>
                    <a:pt x="1062157" y="87565"/>
                  </a:cubicBezTo>
                  <a:lnTo>
                    <a:pt x="1062157" y="87565"/>
                  </a:lnTo>
                  <a:cubicBezTo>
                    <a:pt x="1062157" y="110789"/>
                    <a:pt x="1052931" y="133061"/>
                    <a:pt x="1036510" y="149483"/>
                  </a:cubicBezTo>
                  <a:cubicBezTo>
                    <a:pt x="1020088" y="165905"/>
                    <a:pt x="997816" y="175130"/>
                    <a:pt x="974592" y="175130"/>
                  </a:cubicBezTo>
                  <a:lnTo>
                    <a:pt x="87565" y="175130"/>
                  </a:lnTo>
                  <a:cubicBezTo>
                    <a:pt x="64341" y="175130"/>
                    <a:pt x="42069" y="165905"/>
                    <a:pt x="25647" y="149483"/>
                  </a:cubicBezTo>
                  <a:cubicBezTo>
                    <a:pt x="9226" y="133061"/>
                    <a:pt x="0" y="110789"/>
                    <a:pt x="0" y="87565"/>
                  </a:cubicBezTo>
                  <a:lnTo>
                    <a:pt x="0" y="87565"/>
                  </a:lnTo>
                  <a:cubicBezTo>
                    <a:pt x="0" y="64341"/>
                    <a:pt x="9226" y="42069"/>
                    <a:pt x="25647" y="25647"/>
                  </a:cubicBezTo>
                  <a:cubicBezTo>
                    <a:pt x="42069" y="9226"/>
                    <a:pt x="64341" y="0"/>
                    <a:pt x="87565" y="0"/>
                  </a:cubicBezTo>
                  <a:close/>
                </a:path>
              </a:pathLst>
            </a:custGeom>
            <a:solidFill>
              <a:schemeClr val="tx2">
                <a:lumMod val="60000"/>
                <a:lumOff val="40000"/>
              </a:schemeClr>
            </a:solidFill>
          </p:spPr>
          <p:txBody>
            <a:bodyPr/>
            <a:lstStyle/>
            <a:p>
              <a:endParaRPr lang="en-IN" dirty="0"/>
            </a:p>
          </p:txBody>
        </p:sp>
        <p:sp>
          <p:nvSpPr>
            <p:cNvPr id="26" name="TextBox 13">
              <a:extLst>
                <a:ext uri="{FF2B5EF4-FFF2-40B4-BE49-F238E27FC236}">
                  <a16:creationId xmlns:a16="http://schemas.microsoft.com/office/drawing/2014/main" id="{D9881D2B-7D83-BDB4-3704-4413ACFE97B6}"/>
                </a:ext>
              </a:extLst>
            </p:cNvPr>
            <p:cNvSpPr txBox="1"/>
            <p:nvPr/>
          </p:nvSpPr>
          <p:spPr>
            <a:xfrm>
              <a:off x="0" y="-57150"/>
              <a:ext cx="1062157" cy="23228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B695"/>
        </a:solidFill>
        <a:effectLst/>
      </p:bgPr>
    </p:bg>
    <p:spTree>
      <p:nvGrpSpPr>
        <p:cNvPr id="1" name=""/>
        <p:cNvGrpSpPr/>
        <p:nvPr/>
      </p:nvGrpSpPr>
      <p:grpSpPr>
        <a:xfrm>
          <a:off x="0" y="0"/>
          <a:ext cx="0" cy="0"/>
          <a:chOff x="0" y="0"/>
          <a:chExt cx="0" cy="0"/>
        </a:xfrm>
      </p:grpSpPr>
      <p:sp>
        <p:nvSpPr>
          <p:cNvPr id="2" name="Freeform 2"/>
          <p:cNvSpPr/>
          <p:nvPr/>
        </p:nvSpPr>
        <p:spPr>
          <a:xfrm>
            <a:off x="12758117" y="3061684"/>
            <a:ext cx="6318867" cy="7225316"/>
          </a:xfrm>
          <a:custGeom>
            <a:avLst/>
            <a:gdLst/>
            <a:ahLst/>
            <a:cxnLst/>
            <a:rect l="l" t="t" r="r" b="b"/>
            <a:pathLst>
              <a:path w="6318867" h="7225316">
                <a:moveTo>
                  <a:pt x="0" y="0"/>
                </a:moveTo>
                <a:lnTo>
                  <a:pt x="6318867" y="0"/>
                </a:lnTo>
                <a:lnTo>
                  <a:pt x="6318867" y="7225316"/>
                </a:lnTo>
                <a:lnTo>
                  <a:pt x="0" y="7225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34599">
            <a:off x="15769517" y="969173"/>
            <a:ext cx="1854666" cy="2152038"/>
          </a:xfrm>
          <a:custGeom>
            <a:avLst/>
            <a:gdLst/>
            <a:ahLst/>
            <a:cxnLst/>
            <a:rect l="l" t="t" r="r" b="b"/>
            <a:pathLst>
              <a:path w="1854666" h="2152038">
                <a:moveTo>
                  <a:pt x="0" y="0"/>
                </a:moveTo>
                <a:lnTo>
                  <a:pt x="1854666" y="0"/>
                </a:lnTo>
                <a:lnTo>
                  <a:pt x="1854666" y="2152038"/>
                </a:lnTo>
                <a:lnTo>
                  <a:pt x="0" y="2152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54280" y="7603939"/>
            <a:ext cx="2969446" cy="2964047"/>
          </a:xfrm>
          <a:custGeom>
            <a:avLst/>
            <a:gdLst/>
            <a:ahLst/>
            <a:cxnLst/>
            <a:rect l="l" t="t" r="r" b="b"/>
            <a:pathLst>
              <a:path w="2969446" h="2964047">
                <a:moveTo>
                  <a:pt x="0" y="0"/>
                </a:moveTo>
                <a:lnTo>
                  <a:pt x="2969446" y="0"/>
                </a:lnTo>
                <a:lnTo>
                  <a:pt x="2969446" y="2964046"/>
                </a:lnTo>
                <a:lnTo>
                  <a:pt x="0" y="2964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20442" y="1242635"/>
            <a:ext cx="9018561" cy="1461135"/>
          </a:xfrm>
          <a:prstGeom prst="rect">
            <a:avLst/>
          </a:prstGeom>
        </p:spPr>
        <p:txBody>
          <a:bodyPr lIns="0" tIns="0" rIns="0" bIns="0" rtlCol="0" anchor="t">
            <a:spAutoFit/>
          </a:bodyPr>
          <a:lstStyle/>
          <a:p>
            <a:pPr marL="0" lvl="0" indent="0" algn="l">
              <a:lnSpc>
                <a:spcPts val="10169"/>
              </a:lnSpc>
              <a:spcBef>
                <a:spcPct val="0"/>
              </a:spcBef>
            </a:pPr>
            <a:r>
              <a:rPr lang="en-US" sz="9000">
                <a:solidFill>
                  <a:srgbClr val="000000"/>
                </a:solidFill>
                <a:latin typeface="Mango AC"/>
                <a:ea typeface="Mango AC"/>
                <a:cs typeface="Mango AC"/>
                <a:sym typeface="Mango AC"/>
              </a:rPr>
              <a:t>OBJECTIVES</a:t>
            </a:r>
          </a:p>
        </p:txBody>
      </p:sp>
      <p:sp>
        <p:nvSpPr>
          <p:cNvPr id="6" name="TextBox 6"/>
          <p:cNvSpPr txBox="1"/>
          <p:nvPr/>
        </p:nvSpPr>
        <p:spPr>
          <a:xfrm>
            <a:off x="209828" y="2684720"/>
            <a:ext cx="12697357" cy="5438183"/>
          </a:xfrm>
          <a:prstGeom prst="rect">
            <a:avLst/>
          </a:prstGeom>
        </p:spPr>
        <p:txBody>
          <a:bodyPr lIns="0" tIns="0" rIns="0" bIns="0" rtlCol="0" anchor="t">
            <a:spAutoFit/>
          </a:bodyPr>
          <a:lstStyle/>
          <a:p>
            <a:pPr marL="699865" lvl="1" indent="-349932" algn="l">
              <a:lnSpc>
                <a:spcPts val="4019"/>
              </a:lnSpc>
              <a:buFont typeface="Arial"/>
              <a:buChar char="•"/>
            </a:pPr>
            <a:r>
              <a:rPr lang="en-US" sz="3241" spc="-188">
                <a:solidFill>
                  <a:srgbClr val="000000"/>
                </a:solidFill>
                <a:latin typeface="Lookpeach Font TH"/>
                <a:ea typeface="Lookpeach Font TH"/>
                <a:cs typeface="Lookpeach Font TH"/>
                <a:sym typeface="Lookpeach Font TH"/>
              </a:rPr>
              <a:t> </a:t>
            </a:r>
            <a:r>
              <a:rPr lang="en-US" sz="3241" b="1" u="none" strike="noStrike" spc="-188">
                <a:solidFill>
                  <a:srgbClr val="000000"/>
                </a:solidFill>
                <a:latin typeface="Lookpeach Font TH Bold"/>
                <a:ea typeface="Lookpeach Font TH Bold"/>
                <a:cs typeface="Lookpeach Font TH Bold"/>
                <a:sym typeface="Lookpeach Font TH Bold"/>
              </a:rPr>
              <a:t>Capital Appreciation:</a:t>
            </a:r>
            <a:r>
              <a:rPr lang="en-US" sz="3241" u="none" strike="noStrike" spc="-188">
                <a:solidFill>
                  <a:srgbClr val="000000"/>
                </a:solidFill>
                <a:latin typeface="Lookpeach Font TH"/>
                <a:ea typeface="Lookpeach Font TH"/>
                <a:cs typeface="Lookpeach Font TH"/>
                <a:sym typeface="Lookpeach Font TH"/>
              </a:rPr>
              <a:t> Grow wealth over the long term by investing in growth-oriented assets.</a:t>
            </a:r>
          </a:p>
          <a:p>
            <a:pPr algn="l">
              <a:lnSpc>
                <a:spcPts val="744"/>
              </a:lnSpc>
            </a:pPr>
            <a:endParaRPr lang="en-US" sz="3241" u="none" strike="noStrike" spc="-188">
              <a:solidFill>
                <a:srgbClr val="000000"/>
              </a:solidFill>
              <a:latin typeface="Lookpeach Font TH"/>
              <a:ea typeface="Lookpeach Font TH"/>
              <a:cs typeface="Lookpeach Font TH"/>
              <a:sym typeface="Lookpeach Font TH"/>
            </a:endParaRPr>
          </a:p>
          <a:p>
            <a:pPr marL="699865" lvl="1" indent="-349932" algn="l">
              <a:lnSpc>
                <a:spcPts val="4019"/>
              </a:lnSpc>
              <a:buFont typeface="Arial"/>
              <a:buChar char="•"/>
            </a:pPr>
            <a:r>
              <a:rPr lang="en-US" sz="3241" b="1" u="none" strike="noStrike" spc="-188">
                <a:solidFill>
                  <a:srgbClr val="000000"/>
                </a:solidFill>
                <a:latin typeface="Lookpeach Font TH Bold"/>
                <a:ea typeface="Lookpeach Font TH Bold"/>
                <a:cs typeface="Lookpeach Font TH Bold"/>
                <a:sym typeface="Lookpeach Font TH Bold"/>
              </a:rPr>
              <a:t> Income Stability:</a:t>
            </a:r>
            <a:r>
              <a:rPr lang="en-US" sz="3241" u="none" strike="noStrike" spc="-188">
                <a:solidFill>
                  <a:srgbClr val="000000"/>
                </a:solidFill>
                <a:latin typeface="Lookpeach Font TH"/>
                <a:ea typeface="Lookpeach Font TH"/>
                <a:cs typeface="Lookpeach Font TH"/>
                <a:sym typeface="Lookpeach Font TH"/>
              </a:rPr>
              <a:t> Provide steady income through interest, dividends, or fixed-income investments.</a:t>
            </a:r>
          </a:p>
          <a:p>
            <a:pPr algn="l">
              <a:lnSpc>
                <a:spcPts val="744"/>
              </a:lnSpc>
            </a:pPr>
            <a:endParaRPr lang="en-US" sz="3241" u="none" strike="noStrike" spc="-188">
              <a:solidFill>
                <a:srgbClr val="000000"/>
              </a:solidFill>
              <a:latin typeface="Lookpeach Font TH"/>
              <a:ea typeface="Lookpeach Font TH"/>
              <a:cs typeface="Lookpeach Font TH"/>
              <a:sym typeface="Lookpeach Font TH"/>
            </a:endParaRPr>
          </a:p>
          <a:p>
            <a:pPr marL="699865" lvl="1" indent="-349932" algn="l">
              <a:lnSpc>
                <a:spcPts val="4019"/>
              </a:lnSpc>
              <a:buFont typeface="Arial"/>
              <a:buChar char="•"/>
            </a:pPr>
            <a:r>
              <a:rPr lang="en-US" sz="3241" u="none" strike="noStrike" spc="-188">
                <a:solidFill>
                  <a:srgbClr val="000000"/>
                </a:solidFill>
                <a:latin typeface="Lookpeach Font TH"/>
                <a:ea typeface="Lookpeach Font TH"/>
                <a:cs typeface="Lookpeach Font TH"/>
                <a:sym typeface="Lookpeach Font TH"/>
              </a:rPr>
              <a:t> </a:t>
            </a:r>
            <a:r>
              <a:rPr lang="en-US" sz="3241" b="1" u="none" strike="noStrike" spc="-188">
                <a:solidFill>
                  <a:srgbClr val="000000"/>
                </a:solidFill>
                <a:latin typeface="Lookpeach Font TH Bold"/>
                <a:ea typeface="Lookpeach Font TH Bold"/>
                <a:cs typeface="Lookpeach Font TH Bold"/>
                <a:sym typeface="Lookpeach Font TH Bold"/>
              </a:rPr>
              <a:t>Risk Management: </a:t>
            </a:r>
            <a:r>
              <a:rPr lang="en-US" sz="3241" u="none" strike="noStrike" spc="-188">
                <a:solidFill>
                  <a:srgbClr val="000000"/>
                </a:solidFill>
                <a:latin typeface="Lookpeach Font TH"/>
                <a:ea typeface="Lookpeach Font TH"/>
                <a:cs typeface="Lookpeach Font TH"/>
                <a:sym typeface="Lookpeach Font TH"/>
              </a:rPr>
              <a:t>Balance risk and return by allocating investments across asset classes.</a:t>
            </a:r>
          </a:p>
          <a:p>
            <a:pPr algn="l">
              <a:lnSpc>
                <a:spcPts val="744"/>
              </a:lnSpc>
            </a:pPr>
            <a:endParaRPr lang="en-US" sz="3241" u="none" strike="noStrike" spc="-188">
              <a:solidFill>
                <a:srgbClr val="000000"/>
              </a:solidFill>
              <a:latin typeface="Lookpeach Font TH"/>
              <a:ea typeface="Lookpeach Font TH"/>
              <a:cs typeface="Lookpeach Font TH"/>
              <a:sym typeface="Lookpeach Font TH"/>
            </a:endParaRPr>
          </a:p>
          <a:p>
            <a:pPr marL="699865" lvl="1" indent="-349932" algn="l">
              <a:lnSpc>
                <a:spcPts val="4019"/>
              </a:lnSpc>
              <a:buFont typeface="Arial"/>
              <a:buChar char="•"/>
            </a:pPr>
            <a:r>
              <a:rPr lang="en-US" sz="3241" b="1" u="none" strike="noStrike" spc="-188">
                <a:solidFill>
                  <a:srgbClr val="000000"/>
                </a:solidFill>
                <a:latin typeface="Lookpeach Font TH Bold"/>
                <a:ea typeface="Lookpeach Font TH Bold"/>
                <a:cs typeface="Lookpeach Font TH Bold"/>
                <a:sym typeface="Lookpeach Font TH Bold"/>
              </a:rPr>
              <a:t> Goal-Oriented Savings:</a:t>
            </a:r>
            <a:r>
              <a:rPr lang="en-US" sz="3241" u="none" strike="noStrike" spc="-188">
                <a:solidFill>
                  <a:srgbClr val="000000"/>
                </a:solidFill>
                <a:latin typeface="Lookpeach Font TH"/>
                <a:ea typeface="Lookpeach Font TH"/>
                <a:cs typeface="Lookpeach Font TH"/>
                <a:sym typeface="Lookpeach Font TH"/>
              </a:rPr>
              <a:t> Help achieve specific financial goals like retirement, education, or home buying.</a:t>
            </a:r>
          </a:p>
          <a:p>
            <a:pPr algn="l">
              <a:lnSpc>
                <a:spcPts val="744"/>
              </a:lnSpc>
            </a:pPr>
            <a:endParaRPr lang="en-US" sz="3241" u="none" strike="noStrike" spc="-188">
              <a:solidFill>
                <a:srgbClr val="000000"/>
              </a:solidFill>
              <a:latin typeface="Lookpeach Font TH"/>
              <a:ea typeface="Lookpeach Font TH"/>
              <a:cs typeface="Lookpeach Font TH"/>
              <a:sym typeface="Lookpeach Font TH"/>
            </a:endParaRPr>
          </a:p>
          <a:p>
            <a:pPr marL="699865" lvl="1" indent="-349932" algn="l">
              <a:lnSpc>
                <a:spcPts val="4019"/>
              </a:lnSpc>
              <a:buFont typeface="Arial"/>
              <a:buChar char="•"/>
            </a:pPr>
            <a:r>
              <a:rPr lang="en-US" sz="3241" b="1" u="none" strike="noStrike" spc="-188">
                <a:solidFill>
                  <a:srgbClr val="000000"/>
                </a:solidFill>
                <a:latin typeface="Lookpeach Font TH Bold"/>
                <a:ea typeface="Lookpeach Font TH Bold"/>
                <a:cs typeface="Lookpeach Font TH Bold"/>
                <a:sym typeface="Lookpeach Font TH Bold"/>
              </a:rPr>
              <a:t> Market Participation: </a:t>
            </a:r>
            <a:r>
              <a:rPr lang="en-US" sz="3241" u="none" strike="noStrike" spc="-188">
                <a:solidFill>
                  <a:srgbClr val="000000"/>
                </a:solidFill>
                <a:latin typeface="Lookpeach Font TH"/>
                <a:ea typeface="Lookpeach Font TH"/>
                <a:cs typeface="Lookpeach Font TH"/>
                <a:sym typeface="Lookpeach Font TH"/>
              </a:rPr>
              <a:t>Enable individuals to invest in the stock and bond markets indirectly.</a:t>
            </a:r>
          </a:p>
        </p:txBody>
      </p:sp>
      <p:sp>
        <p:nvSpPr>
          <p:cNvPr id="7" name="Freeform 7"/>
          <p:cNvSpPr/>
          <p:nvPr/>
        </p:nvSpPr>
        <p:spPr>
          <a:xfrm rot="-1167789">
            <a:off x="8375583" y="1238648"/>
            <a:ext cx="1536833" cy="1613089"/>
          </a:xfrm>
          <a:custGeom>
            <a:avLst/>
            <a:gdLst/>
            <a:ahLst/>
            <a:cxnLst/>
            <a:rect l="l" t="t" r="r" b="b"/>
            <a:pathLst>
              <a:path w="1536833" h="1613089">
                <a:moveTo>
                  <a:pt x="0" y="0"/>
                </a:moveTo>
                <a:lnTo>
                  <a:pt x="1536834" y="0"/>
                </a:lnTo>
                <a:lnTo>
                  <a:pt x="1536834" y="1613088"/>
                </a:lnTo>
                <a:lnTo>
                  <a:pt x="0" y="1613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577298" y="8432088"/>
            <a:ext cx="1652424" cy="826212"/>
          </a:xfrm>
          <a:custGeom>
            <a:avLst/>
            <a:gdLst/>
            <a:ahLst/>
            <a:cxnLst/>
            <a:rect l="l" t="t" r="r" b="b"/>
            <a:pathLst>
              <a:path w="1652424" h="826212">
                <a:moveTo>
                  <a:pt x="0" y="0"/>
                </a:moveTo>
                <a:lnTo>
                  <a:pt x="1652424" y="0"/>
                </a:lnTo>
                <a:lnTo>
                  <a:pt x="1652424" y="826212"/>
                </a:lnTo>
                <a:lnTo>
                  <a:pt x="0" y="8262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B3E7"/>
        </a:solidFill>
        <a:effectLst/>
      </p:bgPr>
    </p:bg>
    <p:spTree>
      <p:nvGrpSpPr>
        <p:cNvPr id="1" name=""/>
        <p:cNvGrpSpPr/>
        <p:nvPr/>
      </p:nvGrpSpPr>
      <p:grpSpPr>
        <a:xfrm>
          <a:off x="0" y="0"/>
          <a:ext cx="0" cy="0"/>
          <a:chOff x="0" y="0"/>
          <a:chExt cx="0" cy="0"/>
        </a:xfrm>
      </p:grpSpPr>
      <p:sp>
        <p:nvSpPr>
          <p:cNvPr id="2" name="Freeform 2"/>
          <p:cNvSpPr/>
          <p:nvPr/>
        </p:nvSpPr>
        <p:spPr>
          <a:xfrm>
            <a:off x="-1150366" y="-5150866"/>
            <a:ext cx="20588731" cy="20588731"/>
          </a:xfrm>
          <a:custGeom>
            <a:avLst/>
            <a:gdLst/>
            <a:ahLst/>
            <a:cxnLst/>
            <a:rect l="l" t="t" r="r" b="b"/>
            <a:pathLst>
              <a:path w="20588731" h="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rot="-5285507">
            <a:off x="272053" y="4878253"/>
            <a:ext cx="4144906" cy="7122621"/>
          </a:xfrm>
          <a:custGeom>
            <a:avLst/>
            <a:gdLst/>
            <a:ahLst/>
            <a:cxnLst/>
            <a:rect l="l" t="t" r="r" b="b"/>
            <a:pathLst>
              <a:path w="4144906" h="7122621">
                <a:moveTo>
                  <a:pt x="0" y="0"/>
                </a:moveTo>
                <a:lnTo>
                  <a:pt x="4144907" y="0"/>
                </a:lnTo>
                <a:lnTo>
                  <a:pt x="4144907" y="7122621"/>
                </a:lnTo>
                <a:lnTo>
                  <a:pt x="0" y="7122621"/>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04525" y="1125930"/>
            <a:ext cx="6866042" cy="7262160"/>
          </a:xfrm>
          <a:custGeom>
            <a:avLst/>
            <a:gdLst/>
            <a:ahLst/>
            <a:cxnLst/>
            <a:rect l="l" t="t" r="r" b="b"/>
            <a:pathLst>
              <a:path w="6866042" h="7262160">
                <a:moveTo>
                  <a:pt x="0" y="0"/>
                </a:moveTo>
                <a:lnTo>
                  <a:pt x="6866043" y="0"/>
                </a:lnTo>
                <a:lnTo>
                  <a:pt x="6866043" y="7262160"/>
                </a:lnTo>
                <a:lnTo>
                  <a:pt x="0" y="7262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200463" y="1870030"/>
            <a:ext cx="13596458" cy="1600139"/>
          </a:xfrm>
          <a:prstGeom prst="rect">
            <a:avLst/>
          </a:prstGeom>
        </p:spPr>
        <p:txBody>
          <a:bodyPr lIns="0" tIns="0" rIns="0" bIns="0" rtlCol="0" anchor="t">
            <a:spAutoFit/>
          </a:bodyPr>
          <a:lstStyle/>
          <a:p>
            <a:pPr algn="l">
              <a:lnSpc>
                <a:spcPts val="13003"/>
              </a:lnSpc>
            </a:pPr>
            <a:r>
              <a:rPr lang="en-US" sz="9288" b="1">
                <a:solidFill>
                  <a:srgbClr val="000000"/>
                </a:solidFill>
                <a:latin typeface="Cy Grotesk Key Bold"/>
                <a:ea typeface="Cy Grotesk Key Bold"/>
                <a:cs typeface="Cy Grotesk Key Bold"/>
                <a:sym typeface="Cy Grotesk Key Bold"/>
              </a:rPr>
              <a:t>CONCLUSION</a:t>
            </a:r>
          </a:p>
        </p:txBody>
      </p:sp>
      <p:sp>
        <p:nvSpPr>
          <p:cNvPr id="6" name="Freeform 6"/>
          <p:cNvSpPr/>
          <p:nvPr/>
        </p:nvSpPr>
        <p:spPr>
          <a:xfrm rot="-4024389">
            <a:off x="14141742" y="-1729185"/>
            <a:ext cx="4144906" cy="7122621"/>
          </a:xfrm>
          <a:custGeom>
            <a:avLst/>
            <a:gdLst/>
            <a:ahLst/>
            <a:cxnLst/>
            <a:rect l="l" t="t" r="r" b="b"/>
            <a:pathLst>
              <a:path w="4144906" h="7122621">
                <a:moveTo>
                  <a:pt x="0" y="0"/>
                </a:moveTo>
                <a:lnTo>
                  <a:pt x="4144906" y="0"/>
                </a:lnTo>
                <a:lnTo>
                  <a:pt x="4144906" y="7122622"/>
                </a:lnTo>
                <a:lnTo>
                  <a:pt x="0" y="712262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949224" y="6645972"/>
            <a:ext cx="2790564" cy="2227378"/>
          </a:xfrm>
          <a:custGeom>
            <a:avLst/>
            <a:gdLst/>
            <a:ahLst/>
            <a:cxnLst/>
            <a:rect l="l" t="t" r="r" b="b"/>
            <a:pathLst>
              <a:path w="2790564" h="2227378">
                <a:moveTo>
                  <a:pt x="0" y="0"/>
                </a:moveTo>
                <a:lnTo>
                  <a:pt x="2790565" y="0"/>
                </a:lnTo>
                <a:lnTo>
                  <a:pt x="2790565" y="2227377"/>
                </a:lnTo>
                <a:lnTo>
                  <a:pt x="0" y="22273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369364" y="7127437"/>
            <a:ext cx="2717224" cy="3159563"/>
          </a:xfrm>
          <a:custGeom>
            <a:avLst/>
            <a:gdLst/>
            <a:ahLst/>
            <a:cxnLst/>
            <a:rect l="l" t="t" r="r" b="b"/>
            <a:pathLst>
              <a:path w="2717224" h="3159563">
                <a:moveTo>
                  <a:pt x="0" y="0"/>
                </a:moveTo>
                <a:lnTo>
                  <a:pt x="2717224" y="0"/>
                </a:lnTo>
                <a:lnTo>
                  <a:pt x="2717224" y="3159563"/>
                </a:lnTo>
                <a:lnTo>
                  <a:pt x="0" y="31595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Freeform 9"/>
          <p:cNvSpPr/>
          <p:nvPr/>
        </p:nvSpPr>
        <p:spPr>
          <a:xfrm>
            <a:off x="8746252" y="-392103"/>
            <a:ext cx="2282914" cy="2008964"/>
          </a:xfrm>
          <a:custGeom>
            <a:avLst/>
            <a:gdLst/>
            <a:ahLst/>
            <a:cxnLst/>
            <a:rect l="l" t="t" r="r" b="b"/>
            <a:pathLst>
              <a:path w="2282914" h="2008964">
                <a:moveTo>
                  <a:pt x="0" y="0"/>
                </a:moveTo>
                <a:lnTo>
                  <a:pt x="2282914" y="0"/>
                </a:lnTo>
                <a:lnTo>
                  <a:pt x="2282914" y="2008965"/>
                </a:lnTo>
                <a:lnTo>
                  <a:pt x="0" y="20089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7854475" y="3651144"/>
            <a:ext cx="9082004" cy="4366443"/>
          </a:xfrm>
          <a:prstGeom prst="rect">
            <a:avLst/>
          </a:prstGeom>
        </p:spPr>
        <p:txBody>
          <a:bodyPr lIns="0" tIns="0" rIns="0" bIns="0" rtlCol="0" anchor="t">
            <a:spAutoFit/>
          </a:bodyPr>
          <a:lstStyle/>
          <a:p>
            <a:pPr marL="0" lvl="1" indent="0" algn="just">
              <a:lnSpc>
                <a:spcPts val="3454"/>
              </a:lnSpc>
              <a:spcBef>
                <a:spcPct val="0"/>
              </a:spcBef>
            </a:pPr>
            <a:r>
              <a:rPr lang="en-US" sz="2467" b="1">
                <a:solidFill>
                  <a:srgbClr val="000000"/>
                </a:solidFill>
                <a:latin typeface="Balsamiq Sans Bold"/>
                <a:ea typeface="Balsamiq Sans Bold"/>
                <a:cs typeface="Balsamiq Sans Bold"/>
                <a:sym typeface="Balsamiq Sans Bold"/>
              </a:rPr>
              <a:t>Mutual funds are versatile investments that balance risk and return, offering professional management, diversification, and accessibility for both individual and institutional investors. While they have drawbacks like market risks and fees, their benefits, including liquidity and goal-oriented savings, generally outweigh the challenges. The growing mutual fund industry in India, fueled by technology and awareness, presents opportunities for wealth creation and financial inclusion. Understanding the types, advantages, and objectives of mutual funds helps individuals make informed financial decisions.</a:t>
            </a:r>
          </a:p>
        </p:txBody>
      </p:sp>
      <p:sp>
        <p:nvSpPr>
          <p:cNvPr id="11" name="Freeform 11"/>
          <p:cNvSpPr/>
          <p:nvPr/>
        </p:nvSpPr>
        <p:spPr>
          <a:xfrm>
            <a:off x="10539211" y="434975"/>
            <a:ext cx="1587671" cy="1397150"/>
          </a:xfrm>
          <a:custGeom>
            <a:avLst/>
            <a:gdLst/>
            <a:ahLst/>
            <a:cxnLst/>
            <a:rect l="l" t="t" r="r" b="b"/>
            <a:pathLst>
              <a:path w="1587671" h="1397150">
                <a:moveTo>
                  <a:pt x="0" y="0"/>
                </a:moveTo>
                <a:lnTo>
                  <a:pt x="1587671" y="0"/>
                </a:lnTo>
                <a:lnTo>
                  <a:pt x="1587671" y="1397151"/>
                </a:lnTo>
                <a:lnTo>
                  <a:pt x="0" y="13971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2A1FD"/>
        </a:solidFill>
        <a:effectLst/>
      </p:bgPr>
    </p:bg>
    <p:spTree>
      <p:nvGrpSpPr>
        <p:cNvPr id="1" name=""/>
        <p:cNvGrpSpPr/>
        <p:nvPr/>
      </p:nvGrpSpPr>
      <p:grpSpPr>
        <a:xfrm>
          <a:off x="0" y="0"/>
          <a:ext cx="0" cy="0"/>
          <a:chOff x="0" y="0"/>
          <a:chExt cx="0" cy="0"/>
        </a:xfrm>
      </p:grpSpPr>
      <p:sp>
        <p:nvSpPr>
          <p:cNvPr id="2" name="Freeform 2"/>
          <p:cNvSpPr/>
          <p:nvPr/>
        </p:nvSpPr>
        <p:spPr>
          <a:xfrm>
            <a:off x="-1150366" y="-5150866"/>
            <a:ext cx="20588731" cy="20588731"/>
          </a:xfrm>
          <a:custGeom>
            <a:avLst/>
            <a:gdLst/>
            <a:ahLst/>
            <a:cxnLst/>
            <a:rect l="l" t="t" r="r" b="b"/>
            <a:pathLst>
              <a:path w="20588731" h="20588731">
                <a:moveTo>
                  <a:pt x="0" y="0"/>
                </a:moveTo>
                <a:lnTo>
                  <a:pt x="20588732" y="0"/>
                </a:lnTo>
                <a:lnTo>
                  <a:pt x="20588732" y="20588732"/>
                </a:lnTo>
                <a:lnTo>
                  <a:pt x="0" y="2058873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079790" y="3571183"/>
            <a:ext cx="12128420" cy="2820785"/>
          </a:xfrm>
          <a:prstGeom prst="rect">
            <a:avLst/>
          </a:prstGeom>
        </p:spPr>
        <p:txBody>
          <a:bodyPr lIns="0" tIns="0" rIns="0" bIns="0" rtlCol="0" anchor="t">
            <a:spAutoFit/>
          </a:bodyPr>
          <a:lstStyle/>
          <a:p>
            <a:pPr algn="ctr">
              <a:lnSpc>
                <a:spcPts val="23023"/>
              </a:lnSpc>
            </a:pPr>
            <a:r>
              <a:rPr lang="en-US" sz="16445" b="1">
                <a:solidFill>
                  <a:srgbClr val="000000"/>
                </a:solidFill>
                <a:latin typeface="Cy Grotesk Key Bold"/>
                <a:ea typeface="Cy Grotesk Key Bold"/>
                <a:cs typeface="Cy Grotesk Key Bold"/>
                <a:sym typeface="Cy Grotesk Key Bold"/>
              </a:rPr>
              <a:t>Thank You</a:t>
            </a:r>
          </a:p>
        </p:txBody>
      </p:sp>
      <p:sp>
        <p:nvSpPr>
          <p:cNvPr id="4" name="Freeform 4"/>
          <p:cNvSpPr/>
          <p:nvPr/>
        </p:nvSpPr>
        <p:spPr>
          <a:xfrm rot="-3785770">
            <a:off x="739284" y="-1074867"/>
            <a:ext cx="3671102" cy="6308434"/>
          </a:xfrm>
          <a:custGeom>
            <a:avLst/>
            <a:gdLst/>
            <a:ahLst/>
            <a:cxnLst/>
            <a:rect l="l" t="t" r="r" b="b"/>
            <a:pathLst>
              <a:path w="3671102" h="6308434">
                <a:moveTo>
                  <a:pt x="0" y="0"/>
                </a:moveTo>
                <a:lnTo>
                  <a:pt x="3671101" y="0"/>
                </a:lnTo>
                <a:lnTo>
                  <a:pt x="3671101" y="6308435"/>
                </a:lnTo>
                <a:lnTo>
                  <a:pt x="0" y="630843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Freeform 5"/>
          <p:cNvSpPr/>
          <p:nvPr/>
        </p:nvSpPr>
        <p:spPr>
          <a:xfrm rot="-3785770">
            <a:off x="13959411" y="5569126"/>
            <a:ext cx="3671102" cy="6308434"/>
          </a:xfrm>
          <a:custGeom>
            <a:avLst/>
            <a:gdLst/>
            <a:ahLst/>
            <a:cxnLst/>
            <a:rect l="l" t="t" r="r" b="b"/>
            <a:pathLst>
              <a:path w="3671102" h="6308434">
                <a:moveTo>
                  <a:pt x="0" y="0"/>
                </a:moveTo>
                <a:lnTo>
                  <a:pt x="3671102" y="0"/>
                </a:lnTo>
                <a:lnTo>
                  <a:pt x="3671102" y="6308434"/>
                </a:lnTo>
                <a:lnTo>
                  <a:pt x="0" y="630843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1467079" y="-1353137"/>
            <a:ext cx="4871215" cy="5074182"/>
          </a:xfrm>
          <a:custGeom>
            <a:avLst/>
            <a:gdLst/>
            <a:ahLst/>
            <a:cxnLst/>
            <a:rect l="l" t="t" r="r" b="b"/>
            <a:pathLst>
              <a:path w="4871215" h="5074182">
                <a:moveTo>
                  <a:pt x="0" y="0"/>
                </a:moveTo>
                <a:lnTo>
                  <a:pt x="4871214" y="0"/>
                </a:lnTo>
                <a:lnTo>
                  <a:pt x="4871214" y="5074181"/>
                </a:lnTo>
                <a:lnTo>
                  <a:pt x="0" y="5074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431175">
            <a:off x="14444170" y="2297223"/>
            <a:ext cx="1528079" cy="2133105"/>
          </a:xfrm>
          <a:custGeom>
            <a:avLst/>
            <a:gdLst/>
            <a:ahLst/>
            <a:cxnLst/>
            <a:rect l="l" t="t" r="r" b="b"/>
            <a:pathLst>
              <a:path w="1528079" h="2133105">
                <a:moveTo>
                  <a:pt x="0" y="0"/>
                </a:moveTo>
                <a:lnTo>
                  <a:pt x="1528079" y="0"/>
                </a:lnTo>
                <a:lnTo>
                  <a:pt x="1528079" y="2133105"/>
                </a:lnTo>
                <a:lnTo>
                  <a:pt x="0" y="21331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367618" y="6391967"/>
            <a:ext cx="2414433" cy="2510281"/>
          </a:xfrm>
          <a:custGeom>
            <a:avLst/>
            <a:gdLst/>
            <a:ahLst/>
            <a:cxnLst/>
            <a:rect l="l" t="t" r="r" b="b"/>
            <a:pathLst>
              <a:path w="2414433" h="2510281">
                <a:moveTo>
                  <a:pt x="0" y="0"/>
                </a:moveTo>
                <a:lnTo>
                  <a:pt x="2414433" y="0"/>
                </a:lnTo>
                <a:lnTo>
                  <a:pt x="2414433" y="2510281"/>
                </a:lnTo>
                <a:lnTo>
                  <a:pt x="0" y="25102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9346363" y="6391967"/>
            <a:ext cx="5861847" cy="5851189"/>
          </a:xfrm>
          <a:custGeom>
            <a:avLst/>
            <a:gdLst/>
            <a:ahLst/>
            <a:cxnLst/>
            <a:rect l="l" t="t" r="r" b="b"/>
            <a:pathLst>
              <a:path w="5861847" h="5851189">
                <a:moveTo>
                  <a:pt x="0" y="0"/>
                </a:moveTo>
                <a:lnTo>
                  <a:pt x="5861847" y="0"/>
                </a:lnTo>
                <a:lnTo>
                  <a:pt x="5861847" y="5851189"/>
                </a:lnTo>
                <a:lnTo>
                  <a:pt x="0" y="58511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2090895" y="-1527125"/>
            <a:ext cx="5723967" cy="5422158"/>
          </a:xfrm>
          <a:custGeom>
            <a:avLst/>
            <a:gdLst/>
            <a:ahLst/>
            <a:cxnLst/>
            <a:rect l="l" t="t" r="r" b="b"/>
            <a:pathLst>
              <a:path w="5723967" h="5422158">
                <a:moveTo>
                  <a:pt x="0" y="0"/>
                </a:moveTo>
                <a:lnTo>
                  <a:pt x="5723967" y="0"/>
                </a:lnTo>
                <a:lnTo>
                  <a:pt x="5723967" y="5422158"/>
                </a:lnTo>
                <a:lnTo>
                  <a:pt x="0" y="54221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709</Words>
  <Application>Microsoft Office PowerPoint</Application>
  <PresentationFormat>Custom</PresentationFormat>
  <Paragraphs>69</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Mango AC</vt:lpstr>
      <vt:lpstr>Arial</vt:lpstr>
      <vt:lpstr>Calibri</vt:lpstr>
      <vt:lpstr>Cy Grotesk Key Bold</vt:lpstr>
      <vt:lpstr>Balsamiq Sans Bold</vt:lpstr>
      <vt:lpstr>Lookpeach Font TH Bold</vt:lpstr>
      <vt:lpstr>Balsamiq Sans</vt:lpstr>
      <vt:lpstr>Lookpeach Font 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MUTUAL FUNDS</dc:title>
  <cp:lastModifiedBy>AK YADAV</cp:lastModifiedBy>
  <cp:revision>2</cp:revision>
  <dcterms:created xsi:type="dcterms:W3CDTF">2006-08-16T00:00:00Z</dcterms:created>
  <dcterms:modified xsi:type="dcterms:W3CDTF">2024-12-30T06:25:12Z</dcterms:modified>
  <dc:identifier>DAGaf6HFn5I</dc:identifier>
</cp:coreProperties>
</file>